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43"/>
  </p:notesMasterIdLst>
  <p:handoutMasterIdLst>
    <p:handoutMasterId r:id="rId44"/>
  </p:handoutMasterIdLst>
  <p:sldIdLst>
    <p:sldId id="256" r:id="rId2"/>
    <p:sldId id="314" r:id="rId3"/>
    <p:sldId id="315" r:id="rId4"/>
    <p:sldId id="316" r:id="rId5"/>
    <p:sldId id="317" r:id="rId6"/>
    <p:sldId id="318" r:id="rId7"/>
    <p:sldId id="319" r:id="rId8"/>
    <p:sldId id="320" r:id="rId9"/>
    <p:sldId id="321" r:id="rId10"/>
    <p:sldId id="322" r:id="rId11"/>
    <p:sldId id="323" r:id="rId12"/>
    <p:sldId id="324" r:id="rId13"/>
    <p:sldId id="325" r:id="rId14"/>
    <p:sldId id="326" r:id="rId15"/>
    <p:sldId id="327" r:id="rId16"/>
    <p:sldId id="328" r:id="rId17"/>
    <p:sldId id="329" r:id="rId18"/>
    <p:sldId id="330" r:id="rId19"/>
    <p:sldId id="331" r:id="rId20"/>
    <p:sldId id="332" r:id="rId21"/>
    <p:sldId id="333" r:id="rId22"/>
    <p:sldId id="334" r:id="rId23"/>
    <p:sldId id="335" r:id="rId24"/>
    <p:sldId id="336" r:id="rId25"/>
    <p:sldId id="337" r:id="rId26"/>
    <p:sldId id="338" r:id="rId27"/>
    <p:sldId id="339" r:id="rId28"/>
    <p:sldId id="340" r:id="rId29"/>
    <p:sldId id="341" r:id="rId30"/>
    <p:sldId id="342" r:id="rId31"/>
    <p:sldId id="343" r:id="rId32"/>
    <p:sldId id="344" r:id="rId33"/>
    <p:sldId id="345" r:id="rId34"/>
    <p:sldId id="346" r:id="rId35"/>
    <p:sldId id="347" r:id="rId36"/>
    <p:sldId id="348" r:id="rId37"/>
    <p:sldId id="349" r:id="rId38"/>
    <p:sldId id="350" r:id="rId39"/>
    <p:sldId id="351" r:id="rId40"/>
    <p:sldId id="352" r:id="rId41"/>
    <p:sldId id="353"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5E3C071-8614-614C-9031-FA10F8CA1EEF}">
          <p14:sldIdLst>
            <p14:sldId id="256"/>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 id="342"/>
            <p14:sldId id="343"/>
            <p14:sldId id="344"/>
            <p14:sldId id="345"/>
            <p14:sldId id="346"/>
            <p14:sldId id="347"/>
            <p14:sldId id="348"/>
            <p14:sldId id="349"/>
            <p14:sldId id="350"/>
            <p14:sldId id="351"/>
            <p14:sldId id="352"/>
            <p14:sldId id="35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352" autoAdjust="0"/>
  </p:normalViewPr>
  <p:slideViewPr>
    <p:cSldViewPr>
      <p:cViewPr varScale="1">
        <p:scale>
          <a:sx n="62" d="100"/>
          <a:sy n="62" d="100"/>
        </p:scale>
        <p:origin x="1080"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3F6B9FD-CCEB-9F4D-814B-D07660DE243E}" type="datetimeFigureOut">
              <a:rPr lang="en-US" smtClean="0"/>
              <a:t>3/3/2014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DC7770-1C3B-DC45-BA61-B890E1852DF1}" type="slidenum">
              <a:rPr lang="en-US" smtClean="0"/>
              <a:t>‹#›</a:t>
            </a:fld>
            <a:endParaRPr lang="en-US"/>
          </a:p>
        </p:txBody>
      </p:sp>
    </p:spTree>
    <p:extLst>
      <p:ext uri="{BB962C8B-B14F-4D97-AF65-F5344CB8AC3E}">
        <p14:creationId xmlns:p14="http://schemas.microsoft.com/office/powerpoint/2010/main" val="14097496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D93B46-7132-4D02-A7B8-5748ABFEDB24}" type="datetimeFigureOut">
              <a:rPr lang="en-US" smtClean="0"/>
              <a:t>3/3/2014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ABF24B-1E7B-4D41-A71E-92C73FBBF103}" type="slidenum">
              <a:rPr lang="en-US" smtClean="0"/>
              <a:t>‹#›</a:t>
            </a:fld>
            <a:endParaRPr lang="en-US"/>
          </a:p>
        </p:txBody>
      </p:sp>
    </p:spTree>
    <p:extLst>
      <p:ext uri="{BB962C8B-B14F-4D97-AF65-F5344CB8AC3E}">
        <p14:creationId xmlns:p14="http://schemas.microsoft.com/office/powerpoint/2010/main" val="28357869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i="1" dirty="0" smtClean="0"/>
              <a:t>Why do we use binary to represent digitized data?</a:t>
            </a:r>
            <a:r>
              <a:rPr lang="en-US" sz="1200" dirty="0" smtClean="0"/>
              <a:t> </a:t>
            </a:r>
          </a:p>
          <a:p>
            <a:pPr>
              <a:buFontTx/>
              <a:buNone/>
            </a:pPr>
            <a:r>
              <a:rPr lang="en-US" sz="1200" dirty="0" smtClean="0"/>
              <a:t>-Less expensive, more reliable</a:t>
            </a:r>
          </a:p>
          <a:p>
            <a:pPr>
              <a:buFontTx/>
              <a:buNone/>
            </a:pPr>
            <a:r>
              <a:rPr lang="en-US" sz="1200" dirty="0" smtClean="0"/>
              <a:t>-electronic signals are easier to maintain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Quality Debate: While the digital format may appear to be blatantly superior to analog, many purists continue to disagree. With regards to movies, many directors find digital video to be flat and dull compared to the richness of analog film. Audiophiles have insisted that vinyl LPs provide sound with more depth, while CDs are tinny and inaccurate. Modern digital enthusiasts counter with the argument that analog devices are cumbersome. In the end, the actual merit of the relative sides' arguments may rely on personal taste.</a:t>
            </a:r>
            <a:endParaRPr lang="en-US" dirty="0"/>
          </a:p>
        </p:txBody>
      </p:sp>
      <p:sp>
        <p:nvSpPr>
          <p:cNvPr id="4" name="Slide Number Placeholder 3"/>
          <p:cNvSpPr>
            <a:spLocks noGrp="1"/>
          </p:cNvSpPr>
          <p:nvPr>
            <p:ph type="sldNum" sz="quarter" idx="10"/>
          </p:nvPr>
        </p:nvSpPr>
        <p:spPr/>
        <p:txBody>
          <a:bodyPr/>
          <a:lstStyle/>
          <a:p>
            <a:fld id="{0DABF24B-1E7B-4D41-A71E-92C73FBBF103}" type="slidenum">
              <a:rPr lang="en-US" smtClean="0"/>
              <a:t>6</a:t>
            </a:fld>
            <a:endParaRPr lang="en-US"/>
          </a:p>
        </p:txBody>
      </p:sp>
    </p:spTree>
    <p:extLst>
      <p:ext uri="{BB962C8B-B14F-4D97-AF65-F5344CB8AC3E}">
        <p14:creationId xmlns:p14="http://schemas.microsoft.com/office/powerpoint/2010/main" val="928794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ABF24B-1E7B-4D41-A71E-92C73FBBF103}" type="slidenum">
              <a:rPr lang="en-US" smtClean="0"/>
              <a:t>8</a:t>
            </a:fld>
            <a:endParaRPr lang="en-US"/>
          </a:p>
        </p:txBody>
      </p:sp>
    </p:spTree>
    <p:extLst>
      <p:ext uri="{BB962C8B-B14F-4D97-AF65-F5344CB8AC3E}">
        <p14:creationId xmlns:p14="http://schemas.microsoft.com/office/powerpoint/2010/main" val="2568606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smtClean="0"/>
              <a:t>The first 32 characters in the ASCII character chart do not have a simple character representation to print to the screen</a:t>
            </a:r>
          </a:p>
          <a:p>
            <a:r>
              <a:rPr lang="en-US" sz="2800" i="1" dirty="0" smtClean="0"/>
              <a:t>Question: What do you think they are used for?</a:t>
            </a:r>
          </a:p>
          <a:p>
            <a:endParaRPr lang="en-US" dirty="0"/>
          </a:p>
        </p:txBody>
      </p:sp>
      <p:sp>
        <p:nvSpPr>
          <p:cNvPr id="4" name="Slide Number Placeholder 3"/>
          <p:cNvSpPr>
            <a:spLocks noGrp="1"/>
          </p:cNvSpPr>
          <p:nvPr>
            <p:ph type="sldNum" sz="quarter" idx="10"/>
          </p:nvPr>
        </p:nvSpPr>
        <p:spPr/>
        <p:txBody>
          <a:bodyPr/>
          <a:lstStyle/>
          <a:p>
            <a:fld id="{0DABF24B-1E7B-4D41-A71E-92C73FBBF103}" type="slidenum">
              <a:rPr lang="en-US" smtClean="0"/>
              <a:t>9</a:t>
            </a:fld>
            <a:endParaRPr lang="en-US"/>
          </a:p>
        </p:txBody>
      </p:sp>
    </p:spTree>
    <p:extLst>
      <p:ext uri="{BB962C8B-B14F-4D97-AF65-F5344CB8AC3E}">
        <p14:creationId xmlns:p14="http://schemas.microsoft.com/office/powerpoint/2010/main" val="50372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ABF24B-1E7B-4D41-A71E-92C73FBBF103}" type="slidenum">
              <a:rPr lang="en-US" smtClean="0"/>
              <a:t>17</a:t>
            </a:fld>
            <a:endParaRPr lang="en-US"/>
          </a:p>
        </p:txBody>
      </p:sp>
    </p:spTree>
    <p:extLst>
      <p:ext uri="{BB962C8B-B14F-4D97-AF65-F5344CB8AC3E}">
        <p14:creationId xmlns:p14="http://schemas.microsoft.com/office/powerpoint/2010/main" val="3075323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ABF24B-1E7B-4D41-A71E-92C73FBBF103}" type="slidenum">
              <a:rPr lang="en-US" smtClean="0"/>
              <a:t>27</a:t>
            </a:fld>
            <a:endParaRPr lang="en-US"/>
          </a:p>
        </p:txBody>
      </p:sp>
    </p:spTree>
    <p:extLst>
      <p:ext uri="{BB962C8B-B14F-4D97-AF65-F5344CB8AC3E}">
        <p14:creationId xmlns:p14="http://schemas.microsoft.com/office/powerpoint/2010/main" val="3589836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978E42-DAB7-44D2-A7F7-1E5CE52746EA}" type="datetime1">
              <a:rPr lang="en-US" smtClean="0"/>
              <a:t>3/3/2014</a:t>
            </a:fld>
            <a:endParaRPr lang="en-US"/>
          </a:p>
        </p:txBody>
      </p:sp>
      <p:sp>
        <p:nvSpPr>
          <p:cNvPr id="5" name="Footer Placeholder 4"/>
          <p:cNvSpPr>
            <a:spLocks noGrp="1"/>
          </p:cNvSpPr>
          <p:nvPr>
            <p:ph type="ftr" sz="quarter" idx="11"/>
          </p:nvPr>
        </p:nvSpPr>
        <p:spPr/>
        <p:txBody>
          <a:bodyPr/>
          <a:lstStyle/>
          <a:p>
            <a:r>
              <a:rPr lang="fr-FR" smtClean="0"/>
              <a:t>CS105 Section 1 - Lecture 3</a:t>
            </a:r>
            <a:endParaRPr lang="en-US"/>
          </a:p>
        </p:txBody>
      </p:sp>
      <p:sp>
        <p:nvSpPr>
          <p:cNvPr id="6" name="Slide Number Placeholder 5"/>
          <p:cNvSpPr>
            <a:spLocks noGrp="1"/>
          </p:cNvSpPr>
          <p:nvPr>
            <p:ph type="sldNum" sz="quarter" idx="12"/>
          </p:nvPr>
        </p:nvSpPr>
        <p:spPr/>
        <p:txBody>
          <a:bodyPr/>
          <a:lstStyle/>
          <a:p>
            <a:fld id="{EEFFC262-BC95-4665-B8D2-69DA9D937F16}" type="slidenum">
              <a:rPr lang="en-US" smtClean="0"/>
              <a:t>‹#›</a:t>
            </a:fld>
            <a:endParaRPr lang="en-US"/>
          </a:p>
        </p:txBody>
      </p:sp>
    </p:spTree>
    <p:extLst>
      <p:ext uri="{BB962C8B-B14F-4D97-AF65-F5344CB8AC3E}">
        <p14:creationId xmlns:p14="http://schemas.microsoft.com/office/powerpoint/2010/main" val="1322355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D4FFFD-AD9F-472E-8C8E-D095D18C157C}" type="datetime1">
              <a:rPr lang="en-US" smtClean="0"/>
              <a:t>3/3/2014</a:t>
            </a:fld>
            <a:endParaRPr lang="en-US"/>
          </a:p>
        </p:txBody>
      </p:sp>
      <p:sp>
        <p:nvSpPr>
          <p:cNvPr id="5" name="Footer Placeholder 4"/>
          <p:cNvSpPr>
            <a:spLocks noGrp="1"/>
          </p:cNvSpPr>
          <p:nvPr>
            <p:ph type="ftr" sz="quarter" idx="11"/>
          </p:nvPr>
        </p:nvSpPr>
        <p:spPr/>
        <p:txBody>
          <a:bodyPr/>
          <a:lstStyle/>
          <a:p>
            <a:r>
              <a:rPr lang="fr-FR" smtClean="0"/>
              <a:t>CS105 Section 1 - Lecture 3</a:t>
            </a:r>
            <a:endParaRPr lang="en-US"/>
          </a:p>
        </p:txBody>
      </p:sp>
      <p:sp>
        <p:nvSpPr>
          <p:cNvPr id="6" name="Slide Number Placeholder 5"/>
          <p:cNvSpPr>
            <a:spLocks noGrp="1"/>
          </p:cNvSpPr>
          <p:nvPr>
            <p:ph type="sldNum" sz="quarter" idx="12"/>
          </p:nvPr>
        </p:nvSpPr>
        <p:spPr/>
        <p:txBody>
          <a:bodyPr/>
          <a:lstStyle/>
          <a:p>
            <a:fld id="{EEFFC262-BC95-4665-B8D2-69DA9D937F16}" type="slidenum">
              <a:rPr lang="en-US" smtClean="0"/>
              <a:t>‹#›</a:t>
            </a:fld>
            <a:endParaRPr lang="en-US"/>
          </a:p>
        </p:txBody>
      </p:sp>
    </p:spTree>
    <p:extLst>
      <p:ext uri="{BB962C8B-B14F-4D97-AF65-F5344CB8AC3E}">
        <p14:creationId xmlns:p14="http://schemas.microsoft.com/office/powerpoint/2010/main" val="3887069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79C49F-7BBB-4731-9D11-49F782904BFE}" type="datetime1">
              <a:rPr lang="en-US" smtClean="0"/>
              <a:t>3/3/2014</a:t>
            </a:fld>
            <a:endParaRPr lang="en-US"/>
          </a:p>
        </p:txBody>
      </p:sp>
      <p:sp>
        <p:nvSpPr>
          <p:cNvPr id="5" name="Footer Placeholder 4"/>
          <p:cNvSpPr>
            <a:spLocks noGrp="1"/>
          </p:cNvSpPr>
          <p:nvPr>
            <p:ph type="ftr" sz="quarter" idx="11"/>
          </p:nvPr>
        </p:nvSpPr>
        <p:spPr/>
        <p:txBody>
          <a:bodyPr/>
          <a:lstStyle/>
          <a:p>
            <a:r>
              <a:rPr lang="fr-FR" smtClean="0"/>
              <a:t>CS105 Section 1 - Lecture 3</a:t>
            </a:r>
            <a:endParaRPr lang="en-US"/>
          </a:p>
        </p:txBody>
      </p:sp>
      <p:sp>
        <p:nvSpPr>
          <p:cNvPr id="6" name="Slide Number Placeholder 5"/>
          <p:cNvSpPr>
            <a:spLocks noGrp="1"/>
          </p:cNvSpPr>
          <p:nvPr>
            <p:ph type="sldNum" sz="quarter" idx="12"/>
          </p:nvPr>
        </p:nvSpPr>
        <p:spPr/>
        <p:txBody>
          <a:bodyPr/>
          <a:lstStyle/>
          <a:p>
            <a:fld id="{EEFFC262-BC95-4665-B8D2-69DA9D937F16}" type="slidenum">
              <a:rPr lang="en-US" smtClean="0"/>
              <a:t>‹#›</a:t>
            </a:fld>
            <a:endParaRPr lang="en-US"/>
          </a:p>
        </p:txBody>
      </p:sp>
    </p:spTree>
    <p:extLst>
      <p:ext uri="{BB962C8B-B14F-4D97-AF65-F5344CB8AC3E}">
        <p14:creationId xmlns:p14="http://schemas.microsoft.com/office/powerpoint/2010/main" val="3522211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038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533400" y="6400800"/>
            <a:ext cx="2133600" cy="320675"/>
          </a:xfrm>
        </p:spPr>
        <p:txBody>
          <a:bodyPr/>
          <a:lstStyle>
            <a:lvl1pPr>
              <a:defRPr/>
            </a:lvl1pPr>
          </a:lstStyle>
          <a:p>
            <a:fld id="{88C8DEC6-98E2-E445-BA16-EB3084A84A8F}" type="slidenum">
              <a:rPr lang="en-US"/>
              <a:pPr/>
              <a:t>‹#›</a:t>
            </a:fld>
            <a:endParaRPr lang="en-US"/>
          </a:p>
        </p:txBody>
      </p:sp>
    </p:spTree>
    <p:extLst>
      <p:ext uri="{BB962C8B-B14F-4D97-AF65-F5344CB8AC3E}">
        <p14:creationId xmlns:p14="http://schemas.microsoft.com/office/powerpoint/2010/main" val="320890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BCE25D-AE30-4833-8511-B2E038ECAAAD}" type="datetime1">
              <a:rPr lang="en-US" smtClean="0"/>
              <a:t>3/3/2014</a:t>
            </a:fld>
            <a:endParaRPr lang="en-US"/>
          </a:p>
        </p:txBody>
      </p:sp>
      <p:sp>
        <p:nvSpPr>
          <p:cNvPr id="5" name="Footer Placeholder 4"/>
          <p:cNvSpPr>
            <a:spLocks noGrp="1"/>
          </p:cNvSpPr>
          <p:nvPr>
            <p:ph type="ftr" sz="quarter" idx="11"/>
          </p:nvPr>
        </p:nvSpPr>
        <p:spPr/>
        <p:txBody>
          <a:bodyPr/>
          <a:lstStyle/>
          <a:p>
            <a:r>
              <a:rPr lang="fr-FR" smtClean="0"/>
              <a:t>CS105 Section 1 - Lecture 3</a:t>
            </a:r>
            <a:endParaRPr lang="en-US"/>
          </a:p>
        </p:txBody>
      </p:sp>
      <p:sp>
        <p:nvSpPr>
          <p:cNvPr id="6" name="Slide Number Placeholder 5"/>
          <p:cNvSpPr>
            <a:spLocks noGrp="1"/>
          </p:cNvSpPr>
          <p:nvPr>
            <p:ph type="sldNum" sz="quarter" idx="12"/>
          </p:nvPr>
        </p:nvSpPr>
        <p:spPr/>
        <p:txBody>
          <a:bodyPr/>
          <a:lstStyle/>
          <a:p>
            <a:fld id="{EEFFC262-BC95-4665-B8D2-69DA9D937F16}" type="slidenum">
              <a:rPr lang="en-US" smtClean="0"/>
              <a:t>‹#›</a:t>
            </a:fld>
            <a:endParaRPr lang="en-US"/>
          </a:p>
        </p:txBody>
      </p:sp>
    </p:spTree>
    <p:extLst>
      <p:ext uri="{BB962C8B-B14F-4D97-AF65-F5344CB8AC3E}">
        <p14:creationId xmlns:p14="http://schemas.microsoft.com/office/powerpoint/2010/main" val="72506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0F7C5E-7A4C-466F-8444-07BBCE970C24}" type="datetime1">
              <a:rPr lang="en-US" smtClean="0"/>
              <a:t>3/3/2014</a:t>
            </a:fld>
            <a:endParaRPr lang="en-US"/>
          </a:p>
        </p:txBody>
      </p:sp>
      <p:sp>
        <p:nvSpPr>
          <p:cNvPr id="5" name="Footer Placeholder 4"/>
          <p:cNvSpPr>
            <a:spLocks noGrp="1"/>
          </p:cNvSpPr>
          <p:nvPr>
            <p:ph type="ftr" sz="quarter" idx="11"/>
          </p:nvPr>
        </p:nvSpPr>
        <p:spPr/>
        <p:txBody>
          <a:bodyPr/>
          <a:lstStyle/>
          <a:p>
            <a:r>
              <a:rPr lang="fr-FR" smtClean="0"/>
              <a:t>CS105 Section 1 - Lecture 3</a:t>
            </a:r>
            <a:endParaRPr lang="en-US"/>
          </a:p>
        </p:txBody>
      </p:sp>
      <p:sp>
        <p:nvSpPr>
          <p:cNvPr id="6" name="Slide Number Placeholder 5"/>
          <p:cNvSpPr>
            <a:spLocks noGrp="1"/>
          </p:cNvSpPr>
          <p:nvPr>
            <p:ph type="sldNum" sz="quarter" idx="12"/>
          </p:nvPr>
        </p:nvSpPr>
        <p:spPr/>
        <p:txBody>
          <a:bodyPr/>
          <a:lstStyle/>
          <a:p>
            <a:fld id="{EEFFC262-BC95-4665-B8D2-69DA9D937F16}" type="slidenum">
              <a:rPr lang="en-US" smtClean="0"/>
              <a:t>‹#›</a:t>
            </a:fld>
            <a:endParaRPr lang="en-US"/>
          </a:p>
        </p:txBody>
      </p:sp>
    </p:spTree>
    <p:extLst>
      <p:ext uri="{BB962C8B-B14F-4D97-AF65-F5344CB8AC3E}">
        <p14:creationId xmlns:p14="http://schemas.microsoft.com/office/powerpoint/2010/main" val="1748624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25AF59-0780-4BBE-8346-71F8833BD6B9}" type="datetime1">
              <a:rPr lang="en-US" smtClean="0"/>
              <a:t>3/3/2014</a:t>
            </a:fld>
            <a:endParaRPr lang="en-US"/>
          </a:p>
        </p:txBody>
      </p:sp>
      <p:sp>
        <p:nvSpPr>
          <p:cNvPr id="6" name="Footer Placeholder 5"/>
          <p:cNvSpPr>
            <a:spLocks noGrp="1"/>
          </p:cNvSpPr>
          <p:nvPr>
            <p:ph type="ftr" sz="quarter" idx="11"/>
          </p:nvPr>
        </p:nvSpPr>
        <p:spPr/>
        <p:txBody>
          <a:bodyPr/>
          <a:lstStyle/>
          <a:p>
            <a:r>
              <a:rPr lang="fr-FR" smtClean="0"/>
              <a:t>CS105 Section 1 - Lecture 3</a:t>
            </a:r>
            <a:endParaRPr lang="en-US"/>
          </a:p>
        </p:txBody>
      </p:sp>
      <p:sp>
        <p:nvSpPr>
          <p:cNvPr id="7" name="Slide Number Placeholder 6"/>
          <p:cNvSpPr>
            <a:spLocks noGrp="1"/>
          </p:cNvSpPr>
          <p:nvPr>
            <p:ph type="sldNum" sz="quarter" idx="12"/>
          </p:nvPr>
        </p:nvSpPr>
        <p:spPr/>
        <p:txBody>
          <a:bodyPr/>
          <a:lstStyle/>
          <a:p>
            <a:fld id="{EEFFC262-BC95-4665-B8D2-69DA9D937F16}" type="slidenum">
              <a:rPr lang="en-US" smtClean="0"/>
              <a:t>‹#›</a:t>
            </a:fld>
            <a:endParaRPr lang="en-US"/>
          </a:p>
        </p:txBody>
      </p:sp>
    </p:spTree>
    <p:extLst>
      <p:ext uri="{BB962C8B-B14F-4D97-AF65-F5344CB8AC3E}">
        <p14:creationId xmlns:p14="http://schemas.microsoft.com/office/powerpoint/2010/main" val="3232916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1ECBC2-F67C-442A-A4D0-26203AD1F95F}" type="datetime1">
              <a:rPr lang="en-US" smtClean="0"/>
              <a:t>3/3/2014</a:t>
            </a:fld>
            <a:endParaRPr lang="en-US"/>
          </a:p>
        </p:txBody>
      </p:sp>
      <p:sp>
        <p:nvSpPr>
          <p:cNvPr id="8" name="Footer Placeholder 7"/>
          <p:cNvSpPr>
            <a:spLocks noGrp="1"/>
          </p:cNvSpPr>
          <p:nvPr>
            <p:ph type="ftr" sz="quarter" idx="11"/>
          </p:nvPr>
        </p:nvSpPr>
        <p:spPr/>
        <p:txBody>
          <a:bodyPr/>
          <a:lstStyle/>
          <a:p>
            <a:r>
              <a:rPr lang="fr-FR" smtClean="0"/>
              <a:t>CS105 Section 1 - Lecture 3</a:t>
            </a:r>
            <a:endParaRPr lang="en-US"/>
          </a:p>
        </p:txBody>
      </p:sp>
      <p:sp>
        <p:nvSpPr>
          <p:cNvPr id="9" name="Slide Number Placeholder 8"/>
          <p:cNvSpPr>
            <a:spLocks noGrp="1"/>
          </p:cNvSpPr>
          <p:nvPr>
            <p:ph type="sldNum" sz="quarter" idx="12"/>
          </p:nvPr>
        </p:nvSpPr>
        <p:spPr/>
        <p:txBody>
          <a:bodyPr/>
          <a:lstStyle/>
          <a:p>
            <a:fld id="{EEFFC262-BC95-4665-B8D2-69DA9D937F16}" type="slidenum">
              <a:rPr lang="en-US" smtClean="0"/>
              <a:t>‹#›</a:t>
            </a:fld>
            <a:endParaRPr lang="en-US"/>
          </a:p>
        </p:txBody>
      </p:sp>
    </p:spTree>
    <p:extLst>
      <p:ext uri="{BB962C8B-B14F-4D97-AF65-F5344CB8AC3E}">
        <p14:creationId xmlns:p14="http://schemas.microsoft.com/office/powerpoint/2010/main" val="102035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EFFC17-73D3-4C2B-BE26-B86F82989059}" type="datetime1">
              <a:rPr lang="en-US" smtClean="0"/>
              <a:t>3/3/2014</a:t>
            </a:fld>
            <a:endParaRPr lang="en-US"/>
          </a:p>
        </p:txBody>
      </p:sp>
      <p:sp>
        <p:nvSpPr>
          <p:cNvPr id="4" name="Footer Placeholder 3"/>
          <p:cNvSpPr>
            <a:spLocks noGrp="1"/>
          </p:cNvSpPr>
          <p:nvPr>
            <p:ph type="ftr" sz="quarter" idx="11"/>
          </p:nvPr>
        </p:nvSpPr>
        <p:spPr/>
        <p:txBody>
          <a:bodyPr/>
          <a:lstStyle/>
          <a:p>
            <a:r>
              <a:rPr lang="fr-FR" smtClean="0"/>
              <a:t>CS105 Section 1 - Lecture 3</a:t>
            </a:r>
            <a:endParaRPr lang="en-US"/>
          </a:p>
        </p:txBody>
      </p:sp>
      <p:sp>
        <p:nvSpPr>
          <p:cNvPr id="5" name="Slide Number Placeholder 4"/>
          <p:cNvSpPr>
            <a:spLocks noGrp="1"/>
          </p:cNvSpPr>
          <p:nvPr>
            <p:ph type="sldNum" sz="quarter" idx="12"/>
          </p:nvPr>
        </p:nvSpPr>
        <p:spPr/>
        <p:txBody>
          <a:bodyPr/>
          <a:lstStyle/>
          <a:p>
            <a:fld id="{EEFFC262-BC95-4665-B8D2-69DA9D937F16}" type="slidenum">
              <a:rPr lang="en-US" smtClean="0"/>
              <a:t>‹#›</a:t>
            </a:fld>
            <a:endParaRPr lang="en-US"/>
          </a:p>
        </p:txBody>
      </p:sp>
    </p:spTree>
    <p:extLst>
      <p:ext uri="{BB962C8B-B14F-4D97-AF65-F5344CB8AC3E}">
        <p14:creationId xmlns:p14="http://schemas.microsoft.com/office/powerpoint/2010/main" val="3538858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B8AD3D-6D2B-4EA1-AF23-3C71B8FBB2AF}" type="datetime1">
              <a:rPr lang="en-US" smtClean="0"/>
              <a:t>3/3/2014</a:t>
            </a:fld>
            <a:endParaRPr lang="en-US"/>
          </a:p>
        </p:txBody>
      </p:sp>
      <p:sp>
        <p:nvSpPr>
          <p:cNvPr id="3" name="Footer Placeholder 2"/>
          <p:cNvSpPr>
            <a:spLocks noGrp="1"/>
          </p:cNvSpPr>
          <p:nvPr>
            <p:ph type="ftr" sz="quarter" idx="11"/>
          </p:nvPr>
        </p:nvSpPr>
        <p:spPr/>
        <p:txBody>
          <a:bodyPr/>
          <a:lstStyle/>
          <a:p>
            <a:r>
              <a:rPr lang="fr-FR" smtClean="0"/>
              <a:t>CS105 Section 1 - Lecture 3</a:t>
            </a:r>
            <a:endParaRPr lang="en-US"/>
          </a:p>
        </p:txBody>
      </p:sp>
      <p:sp>
        <p:nvSpPr>
          <p:cNvPr id="4" name="Slide Number Placeholder 3"/>
          <p:cNvSpPr>
            <a:spLocks noGrp="1"/>
          </p:cNvSpPr>
          <p:nvPr>
            <p:ph type="sldNum" sz="quarter" idx="12"/>
          </p:nvPr>
        </p:nvSpPr>
        <p:spPr/>
        <p:txBody>
          <a:bodyPr/>
          <a:lstStyle/>
          <a:p>
            <a:fld id="{EEFFC262-BC95-4665-B8D2-69DA9D937F16}" type="slidenum">
              <a:rPr lang="en-US" smtClean="0"/>
              <a:t>‹#›</a:t>
            </a:fld>
            <a:endParaRPr lang="en-US"/>
          </a:p>
        </p:txBody>
      </p:sp>
    </p:spTree>
    <p:extLst>
      <p:ext uri="{BB962C8B-B14F-4D97-AF65-F5344CB8AC3E}">
        <p14:creationId xmlns:p14="http://schemas.microsoft.com/office/powerpoint/2010/main" val="3526910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D3EBD4-C77C-4379-8187-2DDBC82083DF}" type="datetime1">
              <a:rPr lang="en-US" smtClean="0"/>
              <a:t>3/3/2014</a:t>
            </a:fld>
            <a:endParaRPr lang="en-US"/>
          </a:p>
        </p:txBody>
      </p:sp>
      <p:sp>
        <p:nvSpPr>
          <p:cNvPr id="6" name="Footer Placeholder 5"/>
          <p:cNvSpPr>
            <a:spLocks noGrp="1"/>
          </p:cNvSpPr>
          <p:nvPr>
            <p:ph type="ftr" sz="quarter" idx="11"/>
          </p:nvPr>
        </p:nvSpPr>
        <p:spPr/>
        <p:txBody>
          <a:bodyPr/>
          <a:lstStyle/>
          <a:p>
            <a:r>
              <a:rPr lang="fr-FR" smtClean="0"/>
              <a:t>CS105 Section 1 - Lecture 3</a:t>
            </a:r>
            <a:endParaRPr lang="en-US"/>
          </a:p>
        </p:txBody>
      </p:sp>
      <p:sp>
        <p:nvSpPr>
          <p:cNvPr id="7" name="Slide Number Placeholder 6"/>
          <p:cNvSpPr>
            <a:spLocks noGrp="1"/>
          </p:cNvSpPr>
          <p:nvPr>
            <p:ph type="sldNum" sz="quarter" idx="12"/>
          </p:nvPr>
        </p:nvSpPr>
        <p:spPr/>
        <p:txBody>
          <a:bodyPr/>
          <a:lstStyle/>
          <a:p>
            <a:fld id="{EEFFC262-BC95-4665-B8D2-69DA9D937F16}" type="slidenum">
              <a:rPr lang="en-US" smtClean="0"/>
              <a:t>‹#›</a:t>
            </a:fld>
            <a:endParaRPr lang="en-US"/>
          </a:p>
        </p:txBody>
      </p:sp>
    </p:spTree>
    <p:extLst>
      <p:ext uri="{BB962C8B-B14F-4D97-AF65-F5344CB8AC3E}">
        <p14:creationId xmlns:p14="http://schemas.microsoft.com/office/powerpoint/2010/main" val="3860424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38F737-E3CF-4273-AAD9-D127FF55A935}" type="datetime1">
              <a:rPr lang="en-US" smtClean="0"/>
              <a:t>3/3/2014</a:t>
            </a:fld>
            <a:endParaRPr lang="en-US"/>
          </a:p>
        </p:txBody>
      </p:sp>
      <p:sp>
        <p:nvSpPr>
          <p:cNvPr id="6" name="Footer Placeholder 5"/>
          <p:cNvSpPr>
            <a:spLocks noGrp="1"/>
          </p:cNvSpPr>
          <p:nvPr>
            <p:ph type="ftr" sz="quarter" idx="11"/>
          </p:nvPr>
        </p:nvSpPr>
        <p:spPr/>
        <p:txBody>
          <a:bodyPr/>
          <a:lstStyle/>
          <a:p>
            <a:r>
              <a:rPr lang="fr-FR" smtClean="0"/>
              <a:t>CS105 Section 1 - Lecture 3</a:t>
            </a:r>
            <a:endParaRPr lang="en-US"/>
          </a:p>
        </p:txBody>
      </p:sp>
      <p:sp>
        <p:nvSpPr>
          <p:cNvPr id="7" name="Slide Number Placeholder 6"/>
          <p:cNvSpPr>
            <a:spLocks noGrp="1"/>
          </p:cNvSpPr>
          <p:nvPr>
            <p:ph type="sldNum" sz="quarter" idx="12"/>
          </p:nvPr>
        </p:nvSpPr>
        <p:spPr/>
        <p:txBody>
          <a:bodyPr/>
          <a:lstStyle/>
          <a:p>
            <a:fld id="{EEFFC262-BC95-4665-B8D2-69DA9D937F16}" type="slidenum">
              <a:rPr lang="en-US" smtClean="0"/>
              <a:t>‹#›</a:t>
            </a:fld>
            <a:endParaRPr lang="en-US"/>
          </a:p>
        </p:txBody>
      </p:sp>
    </p:spTree>
    <p:extLst>
      <p:ext uri="{BB962C8B-B14F-4D97-AF65-F5344CB8AC3E}">
        <p14:creationId xmlns:p14="http://schemas.microsoft.com/office/powerpoint/2010/main" val="371784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F812283-D650-4CD6-BBA2-A36DEAB79119}" type="datetime1">
              <a:rPr lang="en-US" smtClean="0"/>
              <a:t>3/3/2014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fr-FR" smtClean="0"/>
              <a:t>CS105 Section 1 - Lecture 3</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EFFC262-BC95-4665-B8D2-69DA9D937F16}" type="slidenum">
              <a:rPr lang="en-US" smtClean="0"/>
              <a:t>‹#›</a:t>
            </a:fld>
            <a:endParaRPr lang="en-US"/>
          </a:p>
        </p:txBody>
      </p:sp>
    </p:spTree>
    <p:extLst>
      <p:ext uri="{BB962C8B-B14F-4D97-AF65-F5344CB8AC3E}">
        <p14:creationId xmlns:p14="http://schemas.microsoft.com/office/powerpoint/2010/main" val="285767961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hf sldNum="0"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normAutofit fontScale="90000"/>
          </a:bodyPr>
          <a:lstStyle/>
          <a:p>
            <a:r>
              <a:rPr lang="en-US" sz="4000" dirty="0" smtClean="0"/>
              <a:t>CS105 Introduction to </a:t>
            </a:r>
            <a:br>
              <a:rPr lang="en-US" sz="4000" dirty="0" smtClean="0"/>
            </a:br>
            <a:r>
              <a:rPr lang="en-US" sz="4000" dirty="0" smtClean="0"/>
              <a:t>Computer Concepts</a:t>
            </a:r>
            <a:br>
              <a:rPr lang="en-US" sz="4000" dirty="0" smtClean="0"/>
            </a:br>
            <a:r>
              <a:rPr lang="en-US" sz="4000" dirty="0" smtClean="0"/>
              <a:t/>
            </a:r>
            <a:br>
              <a:rPr lang="en-US" sz="4000" dirty="0" smtClean="0"/>
            </a:br>
            <a:r>
              <a:rPr lang="en-US" sz="3600" smtClean="0"/>
              <a:t>Data Representation</a:t>
            </a:r>
            <a:endParaRPr lang="en-US" sz="3600" dirty="0"/>
          </a:p>
        </p:txBody>
      </p:sp>
      <p:sp>
        <p:nvSpPr>
          <p:cNvPr id="3" name="Subtitle 2"/>
          <p:cNvSpPr>
            <a:spLocks noGrp="1"/>
          </p:cNvSpPr>
          <p:nvPr>
            <p:ph type="subTitle" idx="1"/>
          </p:nvPr>
        </p:nvSpPr>
        <p:spPr/>
        <p:txBody>
          <a:bodyPr/>
          <a:lstStyle/>
          <a:p>
            <a:r>
              <a:rPr lang="en-US" dirty="0" smtClean="0"/>
              <a:t>Instructor: Yang Mu</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dirty="0" smtClean="0"/>
              <a:t>Unicode</a:t>
            </a:r>
            <a:endParaRPr lang="en-US" sz="2000" i="1" dirty="0"/>
          </a:p>
        </p:txBody>
      </p:sp>
      <p:sp>
        <p:nvSpPr>
          <p:cNvPr id="148483" name="Rectangle 3"/>
          <p:cNvSpPr>
            <a:spLocks noGrp="1" noChangeArrowheads="1"/>
          </p:cNvSpPr>
          <p:nvPr>
            <p:ph type="body" idx="1"/>
          </p:nvPr>
        </p:nvSpPr>
        <p:spPr>
          <a:xfrm>
            <a:off x="609600" y="1371600"/>
            <a:ext cx="8153400" cy="4495800"/>
          </a:xfrm>
        </p:spPr>
        <p:txBody>
          <a:bodyPr>
            <a:normAutofit/>
          </a:bodyPr>
          <a:lstStyle/>
          <a:p>
            <a:r>
              <a:rPr lang="en-US" sz="2800" dirty="0" smtClean="0">
                <a:solidFill>
                  <a:srgbClr val="0000FF"/>
                </a:solidFill>
              </a:rPr>
              <a:t>Unicode</a:t>
            </a:r>
            <a:r>
              <a:rPr lang="en-US" sz="2800" dirty="0" smtClean="0"/>
              <a:t> uses </a:t>
            </a:r>
            <a:r>
              <a:rPr lang="en-US" sz="2800" dirty="0"/>
              <a:t>16 bits per character </a:t>
            </a:r>
          </a:p>
          <a:p>
            <a:pPr lvl="1"/>
            <a:r>
              <a:rPr lang="en-US" sz="2800" dirty="0" smtClean="0"/>
              <a:t>Unicode </a:t>
            </a:r>
            <a:r>
              <a:rPr lang="en-US" sz="2800" dirty="0"/>
              <a:t>is a superset of ASCII</a:t>
            </a:r>
          </a:p>
          <a:p>
            <a:pPr lvl="1"/>
            <a:r>
              <a:rPr lang="en-US" sz="2800" dirty="0"/>
              <a:t>The first 256 characters correspond exactly to the extended ASCII character set</a:t>
            </a:r>
          </a:p>
          <a:p>
            <a:endParaRPr lang="en-US" sz="3300" i="1" dirty="0" smtClean="0"/>
          </a:p>
          <a:p>
            <a:endParaRPr lang="en-US" sz="3300" dirty="0"/>
          </a:p>
          <a:p>
            <a:pPr>
              <a:buFontTx/>
              <a:buNone/>
            </a:pPr>
            <a:endParaRPr lang="en-US" dirty="0"/>
          </a:p>
        </p:txBody>
      </p:sp>
      <p:pic>
        <p:nvPicPr>
          <p:cNvPr id="5" name="Picture 6" descr="17606_02_0027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276600"/>
            <a:ext cx="4566691" cy="32766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Date Placeholder 5"/>
          <p:cNvSpPr>
            <a:spLocks noGrp="1"/>
          </p:cNvSpPr>
          <p:nvPr>
            <p:ph type="dt" sz="half" idx="10"/>
          </p:nvPr>
        </p:nvSpPr>
        <p:spPr/>
        <p:txBody>
          <a:bodyPr/>
          <a:lstStyle/>
          <a:p>
            <a:fld id="{5B9A2693-40BB-4117-9FD1-363E6170B90A}" type="datetime1">
              <a:rPr lang="en-US" smtClean="0"/>
              <a:t>3/3/2014</a:t>
            </a:fld>
            <a:endParaRPr lang="en-US"/>
          </a:p>
        </p:txBody>
      </p:sp>
    </p:spTree>
    <p:extLst>
      <p:ext uri="{BB962C8B-B14F-4D97-AF65-F5344CB8AC3E}">
        <p14:creationId xmlns:p14="http://schemas.microsoft.com/office/powerpoint/2010/main" val="2043514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t>Text Compression</a:t>
            </a:r>
          </a:p>
        </p:txBody>
      </p:sp>
      <p:sp>
        <p:nvSpPr>
          <p:cNvPr id="96259" name="Rectangle 3"/>
          <p:cNvSpPr>
            <a:spLocks noGrp="1" noChangeArrowheads="1"/>
          </p:cNvSpPr>
          <p:nvPr>
            <p:ph type="body" idx="1"/>
          </p:nvPr>
        </p:nvSpPr>
        <p:spPr/>
        <p:txBody>
          <a:bodyPr>
            <a:normAutofit/>
          </a:bodyPr>
          <a:lstStyle/>
          <a:p>
            <a:pPr>
              <a:lnSpc>
                <a:spcPct val="90000"/>
              </a:lnSpc>
            </a:pPr>
            <a:r>
              <a:rPr lang="en-US" sz="2800" b="1" dirty="0" smtClean="0"/>
              <a:t>Problem</a:t>
            </a:r>
            <a:r>
              <a:rPr lang="en-US" sz="2800" dirty="0" smtClean="0"/>
              <a:t>: Assigning </a:t>
            </a:r>
            <a:r>
              <a:rPr lang="en-US" sz="2800" dirty="0"/>
              <a:t>16 bits to each character in a document uses too much file </a:t>
            </a:r>
            <a:r>
              <a:rPr lang="en-US" sz="2800" dirty="0" smtClean="0"/>
              <a:t>space</a:t>
            </a:r>
            <a:endParaRPr lang="en-US" sz="2800" dirty="0"/>
          </a:p>
          <a:p>
            <a:pPr>
              <a:lnSpc>
                <a:spcPct val="90000"/>
              </a:lnSpc>
              <a:buFontTx/>
              <a:buNone/>
            </a:pPr>
            <a:r>
              <a:rPr lang="en-US" sz="2800" dirty="0" smtClean="0">
                <a:sym typeface="Wingdings"/>
              </a:rPr>
              <a:t></a:t>
            </a:r>
            <a:r>
              <a:rPr lang="en-US" sz="2800" dirty="0" smtClean="0"/>
              <a:t>We </a:t>
            </a:r>
            <a:r>
              <a:rPr lang="en-US" sz="2800" dirty="0"/>
              <a:t>need ways to store and transmit text efficiently</a:t>
            </a:r>
          </a:p>
          <a:p>
            <a:pPr>
              <a:lnSpc>
                <a:spcPct val="90000"/>
              </a:lnSpc>
              <a:buFontTx/>
              <a:buNone/>
            </a:pPr>
            <a:endParaRPr lang="en-US" sz="2800" dirty="0"/>
          </a:p>
          <a:p>
            <a:pPr>
              <a:lnSpc>
                <a:spcPct val="90000"/>
              </a:lnSpc>
            </a:pPr>
            <a:r>
              <a:rPr lang="en-US" sz="2800" b="1" dirty="0"/>
              <a:t>Text compression techniques</a:t>
            </a:r>
          </a:p>
          <a:p>
            <a:pPr lvl="1">
              <a:lnSpc>
                <a:spcPct val="90000"/>
              </a:lnSpc>
            </a:pPr>
            <a:r>
              <a:rPr lang="en-US" sz="2800" dirty="0" smtClean="0">
                <a:solidFill>
                  <a:srgbClr val="3333FF"/>
                </a:solidFill>
              </a:rPr>
              <a:t>Keyword </a:t>
            </a:r>
            <a:r>
              <a:rPr lang="en-US" sz="2800" dirty="0">
                <a:solidFill>
                  <a:srgbClr val="3333FF"/>
                </a:solidFill>
              </a:rPr>
              <a:t>encoding</a:t>
            </a:r>
          </a:p>
          <a:p>
            <a:pPr lvl="1">
              <a:lnSpc>
                <a:spcPct val="90000"/>
              </a:lnSpc>
            </a:pPr>
            <a:r>
              <a:rPr lang="en-US" sz="2800" dirty="0" smtClean="0">
                <a:solidFill>
                  <a:srgbClr val="3333FF"/>
                </a:solidFill>
              </a:rPr>
              <a:t>Run</a:t>
            </a:r>
            <a:r>
              <a:rPr lang="en-US" sz="2800" dirty="0">
                <a:solidFill>
                  <a:srgbClr val="3333FF"/>
                </a:solidFill>
              </a:rPr>
              <a:t>-length encoding</a:t>
            </a:r>
          </a:p>
          <a:p>
            <a:pPr lvl="1">
              <a:lnSpc>
                <a:spcPct val="90000"/>
              </a:lnSpc>
            </a:pPr>
            <a:r>
              <a:rPr lang="en-US" sz="2800" dirty="0">
                <a:solidFill>
                  <a:srgbClr val="3333FF"/>
                </a:solidFill>
              </a:rPr>
              <a:t>Huffman encoding</a:t>
            </a:r>
            <a:endParaRPr lang="en-US" sz="2800" dirty="0"/>
          </a:p>
        </p:txBody>
      </p:sp>
      <p:sp>
        <p:nvSpPr>
          <p:cNvPr id="5" name="Date Placeholder 4"/>
          <p:cNvSpPr>
            <a:spLocks noGrp="1"/>
          </p:cNvSpPr>
          <p:nvPr>
            <p:ph type="dt" sz="half" idx="10"/>
          </p:nvPr>
        </p:nvSpPr>
        <p:spPr/>
        <p:txBody>
          <a:bodyPr/>
          <a:lstStyle/>
          <a:p>
            <a:fld id="{709C6E2E-82CF-4312-8F72-2C08B722B26D}" type="datetime1">
              <a:rPr lang="en-US" smtClean="0"/>
              <a:t>3/3/2014</a:t>
            </a:fld>
            <a:endParaRPr lang="en-US"/>
          </a:p>
        </p:txBody>
      </p:sp>
    </p:spTree>
    <p:extLst>
      <p:ext uri="{BB962C8B-B14F-4D97-AF65-F5344CB8AC3E}">
        <p14:creationId xmlns:p14="http://schemas.microsoft.com/office/powerpoint/2010/main" val="112713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6259">
                                            <p:txEl>
                                              <p:pRg st="3" end="3"/>
                                            </p:txEl>
                                          </p:spTgt>
                                        </p:tgtEl>
                                        <p:attrNameLst>
                                          <p:attrName>style.visibility</p:attrName>
                                        </p:attrNameLst>
                                      </p:cBhvr>
                                      <p:to>
                                        <p:strVal val="visible"/>
                                      </p:to>
                                    </p:set>
                                    <p:animEffect transition="in" filter="blinds(horizontal)">
                                      <p:cBhvr>
                                        <p:cTn id="7" dur="1000"/>
                                        <p:tgtEl>
                                          <p:spTgt spid="96259">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6259">
                                            <p:txEl>
                                              <p:pRg st="4" end="4"/>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96259">
                                            <p:txEl>
                                              <p:pRg st="5" end="5"/>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962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p:txBody>
          <a:bodyPr/>
          <a:lstStyle/>
          <a:p>
            <a:r>
              <a:rPr lang="en-US"/>
              <a:t>Keyword Encoding</a:t>
            </a:r>
          </a:p>
        </p:txBody>
      </p:sp>
      <p:sp>
        <p:nvSpPr>
          <p:cNvPr id="21509" name="Rectangle 5"/>
          <p:cNvSpPr>
            <a:spLocks noGrp="1" noChangeArrowheads="1"/>
          </p:cNvSpPr>
          <p:nvPr>
            <p:ph type="body" idx="1"/>
          </p:nvPr>
        </p:nvSpPr>
        <p:spPr/>
        <p:txBody>
          <a:bodyPr/>
          <a:lstStyle/>
          <a:p>
            <a:pPr>
              <a:buFontTx/>
              <a:buNone/>
            </a:pPr>
            <a:r>
              <a:rPr lang="en-US"/>
              <a:t>Replace frequently used words with a single character</a:t>
            </a:r>
          </a:p>
        </p:txBody>
      </p:sp>
      <p:pic>
        <p:nvPicPr>
          <p:cNvPr id="21510" name="Picture 6" descr="17606_02_0028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590800"/>
            <a:ext cx="2806700" cy="32766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Date Placeholder 3"/>
          <p:cNvSpPr>
            <a:spLocks noGrp="1"/>
          </p:cNvSpPr>
          <p:nvPr>
            <p:ph type="dt" sz="half" idx="10"/>
          </p:nvPr>
        </p:nvSpPr>
        <p:spPr/>
        <p:txBody>
          <a:bodyPr/>
          <a:lstStyle/>
          <a:p>
            <a:fld id="{161DFF70-9064-40A3-AA13-15E1CADCA845}" type="datetime1">
              <a:rPr lang="en-US" smtClean="0"/>
              <a:t>3/3/2014</a:t>
            </a:fld>
            <a:endParaRPr lang="en-US"/>
          </a:p>
        </p:txBody>
      </p:sp>
    </p:spTree>
    <p:extLst>
      <p:ext uri="{BB962C8B-B14F-4D97-AF65-F5344CB8AC3E}">
        <p14:creationId xmlns:p14="http://schemas.microsoft.com/office/powerpoint/2010/main" val="14329924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t>Keyword Encoding</a:t>
            </a:r>
            <a:endParaRPr lang="en-US" sz="2400" i="1"/>
          </a:p>
        </p:txBody>
      </p:sp>
      <p:sp>
        <p:nvSpPr>
          <p:cNvPr id="99331" name="Rectangle 3"/>
          <p:cNvSpPr>
            <a:spLocks noGrp="1" noChangeArrowheads="1"/>
          </p:cNvSpPr>
          <p:nvPr>
            <p:ph type="body" idx="1"/>
          </p:nvPr>
        </p:nvSpPr>
        <p:spPr/>
        <p:txBody>
          <a:bodyPr>
            <a:normAutofit lnSpcReduction="10000"/>
          </a:bodyPr>
          <a:lstStyle/>
          <a:p>
            <a:pPr>
              <a:lnSpc>
                <a:spcPct val="90000"/>
              </a:lnSpc>
              <a:buFontTx/>
              <a:buNone/>
            </a:pPr>
            <a:r>
              <a:rPr lang="en-US" sz="2800" dirty="0"/>
              <a:t>Given the following paragraph,</a:t>
            </a:r>
          </a:p>
          <a:p>
            <a:pPr lvl="1">
              <a:lnSpc>
                <a:spcPct val="90000"/>
              </a:lnSpc>
              <a:buFontTx/>
              <a:buNone/>
            </a:pPr>
            <a:r>
              <a:rPr lang="en-US" sz="2400" dirty="0"/>
              <a:t>	We hold these truths to be self-evident, that all men are created equal, that they are endowed by their Creator with certain unalienable Rights, that among these are Life, Liberty and the pursuit of Happiness. </a:t>
            </a:r>
            <a:r>
              <a:rPr lang="en-US" sz="2400" dirty="0">
                <a:ea typeface="ヒラギノ角ゴ Pro W3" charset="0"/>
                <a:cs typeface="ヒラギノ角ゴ Pro W3" charset="0"/>
              </a:rPr>
              <a:t>ﾑ</a:t>
            </a:r>
            <a:r>
              <a:rPr lang="en-US" sz="2400" dirty="0"/>
              <a:t> That to secure these rights, Governments are instituted among Men, deriving their just powers from the consent of the governed, </a:t>
            </a:r>
            <a:r>
              <a:rPr lang="en-US" sz="2400" dirty="0">
                <a:ea typeface="ヒラギノ角ゴ Pro W3" charset="0"/>
                <a:cs typeface="ヒラギノ角ゴ Pro W3" charset="0"/>
              </a:rPr>
              <a:t>ﾑ</a:t>
            </a:r>
            <a:r>
              <a:rPr lang="en-US" sz="2400" dirty="0"/>
              <a:t> That whenever any Form of Government becomes destructive of these ends, it is the Right of the People to alter or to abolish it, and to institute new Government, laying its foundation on such principles and organizing its powers in such form, as to them shall seem most likely to effect their Safety and Happiness.</a:t>
            </a:r>
          </a:p>
        </p:txBody>
      </p:sp>
      <p:sp>
        <p:nvSpPr>
          <p:cNvPr id="5" name="Date Placeholder 4"/>
          <p:cNvSpPr>
            <a:spLocks noGrp="1"/>
          </p:cNvSpPr>
          <p:nvPr>
            <p:ph type="dt" sz="half" idx="10"/>
          </p:nvPr>
        </p:nvSpPr>
        <p:spPr/>
        <p:txBody>
          <a:bodyPr/>
          <a:lstStyle/>
          <a:p>
            <a:fld id="{80F3602E-5FFE-4F97-BC94-E05A072448AF}" type="datetime1">
              <a:rPr lang="en-US" smtClean="0"/>
              <a:t>3/3/2014</a:t>
            </a:fld>
            <a:endParaRPr lang="en-US"/>
          </a:p>
        </p:txBody>
      </p:sp>
    </p:spTree>
    <p:extLst>
      <p:ext uri="{BB962C8B-B14F-4D97-AF65-F5344CB8AC3E}">
        <p14:creationId xmlns:p14="http://schemas.microsoft.com/office/powerpoint/2010/main" val="341327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t>Keyword Encoding</a:t>
            </a:r>
            <a:endParaRPr lang="en-US" sz="2400" i="1"/>
          </a:p>
        </p:txBody>
      </p:sp>
      <p:sp>
        <p:nvSpPr>
          <p:cNvPr id="100355" name="Rectangle 3"/>
          <p:cNvSpPr>
            <a:spLocks noGrp="1" noChangeArrowheads="1"/>
          </p:cNvSpPr>
          <p:nvPr>
            <p:ph type="body" idx="1"/>
          </p:nvPr>
        </p:nvSpPr>
        <p:spPr/>
        <p:txBody>
          <a:bodyPr>
            <a:normAutofit lnSpcReduction="10000"/>
          </a:bodyPr>
          <a:lstStyle/>
          <a:p>
            <a:pPr>
              <a:lnSpc>
                <a:spcPct val="90000"/>
              </a:lnSpc>
              <a:buFontTx/>
              <a:buNone/>
            </a:pPr>
            <a:r>
              <a:rPr lang="en-US" sz="2800"/>
              <a:t>The encoded paragraph is</a:t>
            </a:r>
          </a:p>
          <a:p>
            <a:pPr lvl="1">
              <a:lnSpc>
                <a:spcPct val="90000"/>
              </a:lnSpc>
              <a:buFontTx/>
              <a:buNone/>
            </a:pPr>
            <a:r>
              <a:rPr lang="en-US" sz="2400"/>
              <a:t>	We hold # truths to be self-evident, $ all men are created equal, $ ~y are endowed by ~ir Creator with certain unalienable Rights, $ among # are Life, Liberty + ~ pursuit of Happiness. — $ to secure # rights, Governments are instituted among Men, deriving ~ir just powers from ~ consent of ~ governed, — $ whenever any Form of Government becomes destructive of # ends, it is ~ Right of ~ People to alter or to abolish it, + to institute new Government, laying its foundation on such principles + organizing its powers in such form, ^ to ~m shall seem most likely to effect ~ir Safety + Happiness.</a:t>
            </a:r>
          </a:p>
        </p:txBody>
      </p:sp>
      <p:sp>
        <p:nvSpPr>
          <p:cNvPr id="5" name="Date Placeholder 4"/>
          <p:cNvSpPr>
            <a:spLocks noGrp="1"/>
          </p:cNvSpPr>
          <p:nvPr>
            <p:ph type="dt" sz="half" idx="10"/>
          </p:nvPr>
        </p:nvSpPr>
        <p:spPr/>
        <p:txBody>
          <a:bodyPr/>
          <a:lstStyle/>
          <a:p>
            <a:fld id="{AC3E47F2-6756-4CD3-B0A1-22394FDB126A}" type="datetime1">
              <a:rPr lang="en-US" smtClean="0"/>
              <a:t>3/3/2014</a:t>
            </a:fld>
            <a:endParaRPr lang="en-US"/>
          </a:p>
        </p:txBody>
      </p:sp>
    </p:spTree>
    <p:extLst>
      <p:ext uri="{BB962C8B-B14F-4D97-AF65-F5344CB8AC3E}">
        <p14:creationId xmlns:p14="http://schemas.microsoft.com/office/powerpoint/2010/main" val="2207293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t>Keyword Encoding</a:t>
            </a:r>
            <a:endParaRPr lang="en-US" sz="2400" i="1"/>
          </a:p>
        </p:txBody>
      </p:sp>
      <p:sp>
        <p:nvSpPr>
          <p:cNvPr id="101379" name="Rectangle 3"/>
          <p:cNvSpPr>
            <a:spLocks noGrp="1" noChangeArrowheads="1"/>
          </p:cNvSpPr>
          <p:nvPr>
            <p:ph type="body" idx="1"/>
          </p:nvPr>
        </p:nvSpPr>
        <p:spPr>
          <a:xfrm>
            <a:off x="457200" y="1447800"/>
            <a:ext cx="8458200" cy="4953000"/>
          </a:xfrm>
        </p:spPr>
        <p:txBody>
          <a:bodyPr/>
          <a:lstStyle/>
          <a:p>
            <a:pPr>
              <a:lnSpc>
                <a:spcPct val="90000"/>
              </a:lnSpc>
              <a:buFontTx/>
              <a:buNone/>
            </a:pPr>
            <a:r>
              <a:rPr lang="en-US" sz="2800" i="1" dirty="0"/>
              <a:t>What did we save?</a:t>
            </a:r>
          </a:p>
          <a:p>
            <a:pPr>
              <a:lnSpc>
                <a:spcPct val="90000"/>
              </a:lnSpc>
              <a:buFontTx/>
              <a:buNone/>
            </a:pPr>
            <a:r>
              <a:rPr lang="en-US" sz="2800" dirty="0"/>
              <a:t>	Original paragraph </a:t>
            </a:r>
          </a:p>
          <a:p>
            <a:pPr>
              <a:lnSpc>
                <a:spcPct val="90000"/>
              </a:lnSpc>
              <a:buFontTx/>
              <a:buNone/>
            </a:pPr>
            <a:r>
              <a:rPr lang="en-US" sz="2800" dirty="0"/>
              <a:t>		656 characters</a:t>
            </a:r>
          </a:p>
          <a:p>
            <a:pPr>
              <a:lnSpc>
                <a:spcPct val="90000"/>
              </a:lnSpc>
              <a:buFontTx/>
              <a:buNone/>
            </a:pPr>
            <a:r>
              <a:rPr lang="en-US" sz="2800" dirty="0"/>
              <a:t>	Encoded paragraph </a:t>
            </a:r>
          </a:p>
          <a:p>
            <a:pPr>
              <a:lnSpc>
                <a:spcPct val="90000"/>
              </a:lnSpc>
              <a:buFontTx/>
              <a:buNone/>
            </a:pPr>
            <a:r>
              <a:rPr lang="en-US" sz="2800" dirty="0"/>
              <a:t>		596 characters</a:t>
            </a:r>
          </a:p>
          <a:p>
            <a:pPr>
              <a:lnSpc>
                <a:spcPct val="90000"/>
              </a:lnSpc>
              <a:buFontTx/>
              <a:buNone/>
            </a:pPr>
            <a:r>
              <a:rPr lang="en-US" sz="2800" dirty="0"/>
              <a:t>	Characters saved</a:t>
            </a:r>
          </a:p>
          <a:p>
            <a:pPr>
              <a:lnSpc>
                <a:spcPct val="90000"/>
              </a:lnSpc>
              <a:buFontTx/>
              <a:buNone/>
            </a:pPr>
            <a:r>
              <a:rPr lang="en-US" sz="2800" dirty="0"/>
              <a:t>		60 characters</a:t>
            </a:r>
          </a:p>
          <a:p>
            <a:pPr>
              <a:lnSpc>
                <a:spcPct val="90000"/>
              </a:lnSpc>
              <a:buFontTx/>
              <a:buNone/>
            </a:pPr>
            <a:r>
              <a:rPr lang="en-US" sz="2800" dirty="0"/>
              <a:t>	Compression ratio</a:t>
            </a:r>
          </a:p>
          <a:p>
            <a:pPr>
              <a:lnSpc>
                <a:spcPct val="90000"/>
              </a:lnSpc>
              <a:buFontTx/>
              <a:buNone/>
            </a:pPr>
            <a:r>
              <a:rPr lang="en-US" sz="2800" dirty="0"/>
              <a:t>		596/656 = 0.9085</a:t>
            </a:r>
          </a:p>
          <a:p>
            <a:pPr>
              <a:lnSpc>
                <a:spcPct val="90000"/>
              </a:lnSpc>
              <a:buFontTx/>
              <a:buNone/>
            </a:pPr>
            <a:r>
              <a:rPr lang="en-US" sz="2800" i="1" dirty="0"/>
              <a:t>Could we use this substitution chart for all text?</a:t>
            </a:r>
            <a:r>
              <a:rPr lang="en-US" sz="2800" dirty="0"/>
              <a:t>	</a:t>
            </a:r>
          </a:p>
        </p:txBody>
      </p:sp>
      <p:sp>
        <p:nvSpPr>
          <p:cNvPr id="5" name="Date Placeholder 4"/>
          <p:cNvSpPr>
            <a:spLocks noGrp="1"/>
          </p:cNvSpPr>
          <p:nvPr>
            <p:ph type="dt" sz="half" idx="10"/>
          </p:nvPr>
        </p:nvSpPr>
        <p:spPr/>
        <p:txBody>
          <a:bodyPr/>
          <a:lstStyle/>
          <a:p>
            <a:fld id="{4F88AE9B-432D-4FCB-8B13-DF85303CDA8F}" type="datetime1">
              <a:rPr lang="en-US" smtClean="0"/>
              <a:t>3/3/2014</a:t>
            </a:fld>
            <a:endParaRPr lang="en-US"/>
          </a:p>
        </p:txBody>
      </p:sp>
    </p:spTree>
    <p:extLst>
      <p:ext uri="{BB962C8B-B14F-4D97-AF65-F5344CB8AC3E}">
        <p14:creationId xmlns:p14="http://schemas.microsoft.com/office/powerpoint/2010/main" val="33577627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t>Run-Length Encoding</a:t>
            </a:r>
          </a:p>
        </p:txBody>
      </p:sp>
      <p:sp>
        <p:nvSpPr>
          <p:cNvPr id="102403" name="Rectangle 3"/>
          <p:cNvSpPr>
            <a:spLocks noGrp="1" noChangeArrowheads="1"/>
          </p:cNvSpPr>
          <p:nvPr>
            <p:ph type="body" idx="1"/>
          </p:nvPr>
        </p:nvSpPr>
        <p:spPr>
          <a:xfrm>
            <a:off x="457200" y="1524000"/>
            <a:ext cx="8229600" cy="5029200"/>
          </a:xfrm>
        </p:spPr>
        <p:txBody>
          <a:bodyPr/>
          <a:lstStyle/>
          <a:p>
            <a:pPr>
              <a:lnSpc>
                <a:spcPct val="90000"/>
              </a:lnSpc>
            </a:pPr>
            <a:r>
              <a:rPr lang="en-US" dirty="0"/>
              <a:t>A single character may be </a:t>
            </a:r>
            <a:r>
              <a:rPr lang="en-US" dirty="0">
                <a:solidFill>
                  <a:srgbClr val="0000FF"/>
                </a:solidFill>
              </a:rPr>
              <a:t>repeated</a:t>
            </a:r>
            <a:r>
              <a:rPr lang="en-US" dirty="0"/>
              <a:t> over and over again in a long sequence</a:t>
            </a:r>
          </a:p>
          <a:p>
            <a:pPr>
              <a:lnSpc>
                <a:spcPct val="90000"/>
              </a:lnSpc>
            </a:pPr>
            <a:r>
              <a:rPr lang="en-US" dirty="0"/>
              <a:t>Replace a </a:t>
            </a:r>
            <a:r>
              <a:rPr lang="en-US" dirty="0">
                <a:solidFill>
                  <a:srgbClr val="0000FF"/>
                </a:solidFill>
              </a:rPr>
              <a:t>repeated sequence</a:t>
            </a:r>
            <a:r>
              <a:rPr lang="en-US" dirty="0"/>
              <a:t> with </a:t>
            </a:r>
          </a:p>
          <a:p>
            <a:pPr lvl="1">
              <a:lnSpc>
                <a:spcPct val="90000"/>
              </a:lnSpc>
            </a:pPr>
            <a:r>
              <a:rPr lang="en-US" dirty="0"/>
              <a:t>a </a:t>
            </a:r>
            <a:r>
              <a:rPr lang="en-US" dirty="0">
                <a:solidFill>
                  <a:srgbClr val="0000FF"/>
                </a:solidFill>
              </a:rPr>
              <a:t>flag </a:t>
            </a:r>
            <a:r>
              <a:rPr lang="en-US" dirty="0"/>
              <a:t>character </a:t>
            </a:r>
          </a:p>
          <a:p>
            <a:pPr lvl="1">
              <a:lnSpc>
                <a:spcPct val="90000"/>
              </a:lnSpc>
            </a:pPr>
            <a:r>
              <a:rPr lang="en-US" dirty="0"/>
              <a:t>repeated character</a:t>
            </a:r>
          </a:p>
          <a:p>
            <a:pPr lvl="1">
              <a:lnSpc>
                <a:spcPct val="90000"/>
              </a:lnSpc>
            </a:pPr>
            <a:r>
              <a:rPr lang="en-US" dirty="0"/>
              <a:t>number of repetitions</a:t>
            </a:r>
          </a:p>
          <a:p>
            <a:pPr>
              <a:lnSpc>
                <a:spcPct val="90000"/>
              </a:lnSpc>
            </a:pPr>
            <a:r>
              <a:rPr lang="en-US" dirty="0">
                <a:solidFill>
                  <a:srgbClr val="0000FF"/>
                </a:solidFill>
              </a:rPr>
              <a:t>*n8</a:t>
            </a:r>
          </a:p>
          <a:p>
            <a:pPr lvl="1">
              <a:lnSpc>
                <a:spcPct val="90000"/>
              </a:lnSpc>
            </a:pPr>
            <a:r>
              <a:rPr lang="en-US" dirty="0"/>
              <a:t>* is the flag character</a:t>
            </a:r>
          </a:p>
          <a:p>
            <a:pPr lvl="1">
              <a:lnSpc>
                <a:spcPct val="90000"/>
              </a:lnSpc>
            </a:pPr>
            <a:r>
              <a:rPr lang="en-US" dirty="0"/>
              <a:t>n is the repeated character</a:t>
            </a:r>
          </a:p>
          <a:p>
            <a:pPr lvl="1">
              <a:lnSpc>
                <a:spcPct val="90000"/>
              </a:lnSpc>
            </a:pPr>
            <a:r>
              <a:rPr lang="en-US" dirty="0"/>
              <a:t>8 is the number of times n is repeated</a:t>
            </a:r>
          </a:p>
        </p:txBody>
      </p:sp>
      <p:sp>
        <p:nvSpPr>
          <p:cNvPr id="5" name="Date Placeholder 4"/>
          <p:cNvSpPr>
            <a:spLocks noGrp="1"/>
          </p:cNvSpPr>
          <p:nvPr>
            <p:ph type="dt" sz="half" idx="10"/>
          </p:nvPr>
        </p:nvSpPr>
        <p:spPr/>
        <p:txBody>
          <a:bodyPr/>
          <a:lstStyle/>
          <a:p>
            <a:fld id="{0BCE4100-CA86-4F19-9F28-401AD5B1F61A}" type="datetime1">
              <a:rPr lang="en-US" smtClean="0"/>
              <a:t>3/3/2014</a:t>
            </a:fld>
            <a:endParaRPr lang="en-US"/>
          </a:p>
        </p:txBody>
      </p:sp>
    </p:spTree>
    <p:extLst>
      <p:ext uri="{BB962C8B-B14F-4D97-AF65-F5344CB8AC3E}">
        <p14:creationId xmlns:p14="http://schemas.microsoft.com/office/powerpoint/2010/main" val="21325293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t>Run-Length Encoding</a:t>
            </a:r>
            <a:endParaRPr lang="en-US" sz="2400" i="1"/>
          </a:p>
        </p:txBody>
      </p:sp>
      <p:sp>
        <p:nvSpPr>
          <p:cNvPr id="103427" name="Rectangle 3"/>
          <p:cNvSpPr>
            <a:spLocks noGrp="1" noChangeArrowheads="1"/>
          </p:cNvSpPr>
          <p:nvPr>
            <p:ph type="body" idx="1"/>
          </p:nvPr>
        </p:nvSpPr>
        <p:spPr/>
        <p:txBody>
          <a:bodyPr>
            <a:normAutofit fontScale="92500" lnSpcReduction="20000"/>
          </a:bodyPr>
          <a:lstStyle/>
          <a:p>
            <a:pPr>
              <a:lnSpc>
                <a:spcPct val="90000"/>
              </a:lnSpc>
              <a:buFontTx/>
              <a:buNone/>
            </a:pPr>
            <a:r>
              <a:rPr lang="en-US" sz="2400" dirty="0"/>
              <a:t>Original text</a:t>
            </a:r>
          </a:p>
          <a:p>
            <a:pPr>
              <a:lnSpc>
                <a:spcPct val="90000"/>
              </a:lnSpc>
              <a:buFontTx/>
              <a:buNone/>
            </a:pPr>
            <a:r>
              <a:rPr lang="en-US" sz="2400" dirty="0">
                <a:solidFill>
                  <a:srgbClr val="0000FF"/>
                </a:solidFill>
              </a:rPr>
              <a:t>	</a:t>
            </a:r>
            <a:r>
              <a:rPr lang="en-US" sz="2400" dirty="0" err="1">
                <a:solidFill>
                  <a:srgbClr val="0000FF"/>
                </a:solidFill>
              </a:rPr>
              <a:t>bbbbbbbbjjjkllqqqqqq</a:t>
            </a:r>
            <a:r>
              <a:rPr lang="en-US" sz="2400" dirty="0">
                <a:solidFill>
                  <a:srgbClr val="0000FF"/>
                </a:solidFill>
              </a:rPr>
              <a:t>+++++</a:t>
            </a:r>
          </a:p>
          <a:p>
            <a:pPr>
              <a:lnSpc>
                <a:spcPct val="90000"/>
              </a:lnSpc>
              <a:buFontTx/>
              <a:buNone/>
            </a:pPr>
            <a:r>
              <a:rPr lang="en-US" sz="2400" dirty="0"/>
              <a:t>Encoded text</a:t>
            </a:r>
            <a:endParaRPr lang="en-US" sz="2400" dirty="0">
              <a:solidFill>
                <a:srgbClr val="0000FF"/>
              </a:solidFill>
            </a:endParaRPr>
          </a:p>
          <a:p>
            <a:pPr>
              <a:lnSpc>
                <a:spcPct val="90000"/>
              </a:lnSpc>
              <a:buFontTx/>
              <a:buNone/>
            </a:pPr>
            <a:r>
              <a:rPr lang="en-US" sz="2400" dirty="0">
                <a:solidFill>
                  <a:srgbClr val="0000FF"/>
                </a:solidFill>
              </a:rPr>
              <a:t>	*b8jjjkll*q6*+5  </a:t>
            </a:r>
            <a:r>
              <a:rPr lang="en-US" sz="2400" i="1" dirty="0"/>
              <a:t>(Why isn't l encoded? J?)</a:t>
            </a:r>
            <a:endParaRPr lang="en-US" sz="2400" dirty="0"/>
          </a:p>
          <a:p>
            <a:pPr>
              <a:lnSpc>
                <a:spcPct val="90000"/>
              </a:lnSpc>
              <a:buFontTx/>
              <a:buNone/>
            </a:pPr>
            <a:r>
              <a:rPr lang="en-US" sz="2400" dirty="0"/>
              <a:t>The compression ratio is 15/25 or .6</a:t>
            </a:r>
          </a:p>
          <a:p>
            <a:pPr>
              <a:lnSpc>
                <a:spcPct val="90000"/>
              </a:lnSpc>
            </a:pPr>
            <a:endParaRPr lang="en-US" sz="2400" dirty="0"/>
          </a:p>
          <a:p>
            <a:pPr>
              <a:lnSpc>
                <a:spcPct val="90000"/>
              </a:lnSpc>
              <a:buFontTx/>
              <a:buNone/>
            </a:pPr>
            <a:r>
              <a:rPr lang="en-US" sz="2400" dirty="0"/>
              <a:t>Encoded text</a:t>
            </a:r>
          </a:p>
          <a:p>
            <a:pPr>
              <a:lnSpc>
                <a:spcPct val="90000"/>
              </a:lnSpc>
              <a:buFontTx/>
              <a:buNone/>
            </a:pPr>
            <a:r>
              <a:rPr lang="en-US" sz="2400" dirty="0"/>
              <a:t>	</a:t>
            </a:r>
            <a:r>
              <a:rPr lang="en-US" sz="2400" dirty="0">
                <a:solidFill>
                  <a:srgbClr val="0000FF"/>
                </a:solidFill>
              </a:rPr>
              <a:t>*x4*p4l*k7</a:t>
            </a:r>
          </a:p>
          <a:p>
            <a:pPr>
              <a:lnSpc>
                <a:spcPct val="90000"/>
              </a:lnSpc>
              <a:buFontTx/>
              <a:buNone/>
            </a:pPr>
            <a:r>
              <a:rPr lang="en-US" sz="2400" dirty="0"/>
              <a:t>Original text</a:t>
            </a:r>
          </a:p>
          <a:p>
            <a:pPr>
              <a:lnSpc>
                <a:spcPct val="90000"/>
              </a:lnSpc>
              <a:buFontTx/>
              <a:buNone/>
            </a:pPr>
            <a:r>
              <a:rPr lang="en-US" sz="2400" dirty="0"/>
              <a:t>	</a:t>
            </a:r>
            <a:r>
              <a:rPr lang="en-US" sz="2400" dirty="0" err="1">
                <a:solidFill>
                  <a:srgbClr val="0000FF"/>
                </a:solidFill>
              </a:rPr>
              <a:t>xxxxpppplkkkkkkk</a:t>
            </a:r>
            <a:endParaRPr lang="en-US" sz="2400" dirty="0"/>
          </a:p>
          <a:p>
            <a:pPr>
              <a:lnSpc>
                <a:spcPct val="90000"/>
              </a:lnSpc>
              <a:buFontTx/>
              <a:buNone/>
            </a:pPr>
            <a:endParaRPr lang="en-US" sz="2000" i="1" dirty="0"/>
          </a:p>
          <a:p>
            <a:pPr>
              <a:lnSpc>
                <a:spcPct val="90000"/>
              </a:lnSpc>
              <a:buFontTx/>
              <a:buNone/>
            </a:pPr>
            <a:r>
              <a:rPr lang="en-US" sz="2000" i="1" dirty="0"/>
              <a:t>This type of repetition </a:t>
            </a:r>
            <a:r>
              <a:rPr lang="en-US" sz="2000" i="1" dirty="0" err="1"/>
              <a:t>doesn</a:t>
            </a:r>
            <a:r>
              <a:rPr lang="ja-JP" altLang="en-US" sz="2000" i="1" dirty="0">
                <a:latin typeface="Arial"/>
              </a:rPr>
              <a:t>’</a:t>
            </a:r>
            <a:r>
              <a:rPr lang="en-US" sz="2000" i="1" dirty="0"/>
              <a:t>t occur in English text; can you think of a situation where it might occur?</a:t>
            </a:r>
          </a:p>
          <a:p>
            <a:pPr>
              <a:lnSpc>
                <a:spcPct val="90000"/>
              </a:lnSpc>
            </a:pPr>
            <a:endParaRPr lang="en-US" sz="2400" dirty="0"/>
          </a:p>
          <a:p>
            <a:pPr>
              <a:lnSpc>
                <a:spcPct val="90000"/>
              </a:lnSpc>
            </a:pPr>
            <a:endParaRPr lang="en-US" sz="2400" dirty="0"/>
          </a:p>
        </p:txBody>
      </p:sp>
      <p:sp>
        <p:nvSpPr>
          <p:cNvPr id="5" name="Date Placeholder 4"/>
          <p:cNvSpPr>
            <a:spLocks noGrp="1"/>
          </p:cNvSpPr>
          <p:nvPr>
            <p:ph type="dt" sz="half" idx="10"/>
          </p:nvPr>
        </p:nvSpPr>
        <p:spPr/>
        <p:txBody>
          <a:bodyPr/>
          <a:lstStyle/>
          <a:p>
            <a:fld id="{FEB2D133-4B8A-4DFD-94AF-A6F348927A37}" type="datetime1">
              <a:rPr lang="en-US" smtClean="0"/>
              <a:t>3/3/2014</a:t>
            </a:fld>
            <a:endParaRPr lang="en-US"/>
          </a:p>
        </p:txBody>
      </p:sp>
    </p:spTree>
    <p:extLst>
      <p:ext uri="{BB962C8B-B14F-4D97-AF65-F5344CB8AC3E}">
        <p14:creationId xmlns:p14="http://schemas.microsoft.com/office/powerpoint/2010/main" val="3298107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dirty="0"/>
              <a:t>Huffman Encoding</a:t>
            </a:r>
          </a:p>
        </p:txBody>
      </p:sp>
      <p:sp>
        <p:nvSpPr>
          <p:cNvPr id="104451" name="Rectangle 3"/>
          <p:cNvSpPr>
            <a:spLocks noGrp="1" noChangeArrowheads="1"/>
          </p:cNvSpPr>
          <p:nvPr>
            <p:ph type="body" idx="1"/>
          </p:nvPr>
        </p:nvSpPr>
        <p:spPr/>
        <p:txBody>
          <a:bodyPr/>
          <a:lstStyle/>
          <a:p>
            <a:r>
              <a:rPr lang="en-US" i="1" dirty="0" smtClean="0"/>
              <a:t>Problem: Why </a:t>
            </a:r>
            <a:r>
              <a:rPr lang="en-US" i="1" dirty="0"/>
              <a:t>should the character </a:t>
            </a:r>
            <a:r>
              <a:rPr lang="ja-JP" altLang="en-US" i="1" dirty="0">
                <a:latin typeface="Arial"/>
              </a:rPr>
              <a:t>“</a:t>
            </a:r>
            <a:r>
              <a:rPr lang="en-US" i="1" dirty="0"/>
              <a:t>X" and "z" take up the same number of bits as "e" or  " "?</a:t>
            </a:r>
            <a:r>
              <a:rPr lang="en-US" dirty="0"/>
              <a:t> </a:t>
            </a:r>
          </a:p>
          <a:p>
            <a:pPr>
              <a:lnSpc>
                <a:spcPct val="120000"/>
              </a:lnSpc>
            </a:pPr>
            <a:r>
              <a:rPr lang="en-US" dirty="0">
                <a:solidFill>
                  <a:srgbClr val="0000FF"/>
                </a:solidFill>
              </a:rPr>
              <a:t>Huffman codes</a:t>
            </a:r>
            <a:r>
              <a:rPr lang="en-US" dirty="0"/>
              <a:t> use variable-length bit strings to represent each </a:t>
            </a:r>
            <a:r>
              <a:rPr lang="en-US" dirty="0" smtClean="0"/>
              <a:t>character. More </a:t>
            </a:r>
            <a:r>
              <a:rPr lang="en-US" dirty="0"/>
              <a:t>frequently used letters have shorter strings to represent them</a:t>
            </a:r>
          </a:p>
        </p:txBody>
      </p:sp>
      <p:sp>
        <p:nvSpPr>
          <p:cNvPr id="5" name="Date Placeholder 4"/>
          <p:cNvSpPr>
            <a:spLocks noGrp="1"/>
          </p:cNvSpPr>
          <p:nvPr>
            <p:ph type="dt" sz="half" idx="10"/>
          </p:nvPr>
        </p:nvSpPr>
        <p:spPr/>
        <p:txBody>
          <a:bodyPr/>
          <a:lstStyle/>
          <a:p>
            <a:fld id="{3E9346F8-DE1D-43A7-A7DD-7CC7949DE269}" type="datetime1">
              <a:rPr lang="en-US" smtClean="0"/>
              <a:t>3/3/2014</a:t>
            </a:fld>
            <a:endParaRPr lang="en-US"/>
          </a:p>
        </p:txBody>
      </p:sp>
    </p:spTree>
    <p:extLst>
      <p:ext uri="{BB962C8B-B14F-4D97-AF65-F5344CB8AC3E}">
        <p14:creationId xmlns:p14="http://schemas.microsoft.com/office/powerpoint/2010/main" val="2456679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t>Huffman Encoding</a:t>
            </a:r>
            <a:endParaRPr lang="en-US" sz="2400" i="1"/>
          </a:p>
        </p:txBody>
      </p:sp>
      <p:sp>
        <p:nvSpPr>
          <p:cNvPr id="106499" name="Rectangle 3"/>
          <p:cNvSpPr>
            <a:spLocks noGrp="1" noChangeArrowheads="1"/>
          </p:cNvSpPr>
          <p:nvPr>
            <p:ph type="body" sz="half" idx="1"/>
          </p:nvPr>
        </p:nvSpPr>
        <p:spPr>
          <a:xfrm>
            <a:off x="304800" y="1676400"/>
            <a:ext cx="3352800" cy="2667000"/>
          </a:xfrm>
          <a:solidFill>
            <a:schemeClr val="accent1"/>
          </a:solidFill>
        </p:spPr>
        <p:txBody>
          <a:bodyPr/>
          <a:lstStyle/>
          <a:p>
            <a:pPr>
              <a:buFontTx/>
              <a:buNone/>
            </a:pPr>
            <a:r>
              <a:rPr lang="en-US" sz="2400" dirty="0" err="1"/>
              <a:t>ballboard</a:t>
            </a:r>
            <a:r>
              <a:rPr lang="en-US" sz="2400" dirty="0"/>
              <a:t> would be</a:t>
            </a:r>
          </a:p>
          <a:p>
            <a:pPr>
              <a:buFontTx/>
              <a:buNone/>
            </a:pPr>
            <a:r>
              <a:rPr lang="en-US" sz="1400" dirty="0">
                <a:latin typeface="Courier" charset="0"/>
              </a:rPr>
              <a:t>1010001001001010110001111011</a:t>
            </a:r>
          </a:p>
          <a:p>
            <a:pPr>
              <a:buFontTx/>
              <a:buNone/>
            </a:pPr>
            <a:endParaRPr lang="en-US" sz="1400" dirty="0">
              <a:latin typeface="Courier" charset="0"/>
            </a:endParaRPr>
          </a:p>
          <a:p>
            <a:pPr>
              <a:buFontTx/>
              <a:buNone/>
            </a:pPr>
            <a:r>
              <a:rPr lang="en-US" sz="2400" dirty="0"/>
              <a:t>compression ratio</a:t>
            </a:r>
          </a:p>
          <a:p>
            <a:pPr>
              <a:buFontTx/>
              <a:buNone/>
            </a:pPr>
            <a:r>
              <a:rPr lang="en-US" sz="2400" dirty="0" smtClean="0"/>
              <a:t>28/72</a:t>
            </a:r>
            <a:endParaRPr lang="en-US" sz="2400" dirty="0"/>
          </a:p>
          <a:p>
            <a:pPr>
              <a:buFontTx/>
              <a:buNone/>
            </a:pPr>
            <a:r>
              <a:rPr lang="en-US" sz="2400" i="1" dirty="0"/>
              <a:t>Encode roadbed</a:t>
            </a:r>
            <a:endParaRPr lang="en-US" sz="1400" dirty="0"/>
          </a:p>
        </p:txBody>
      </p:sp>
      <p:pic>
        <p:nvPicPr>
          <p:cNvPr id="106503" name="Picture 7" descr="17606_02_0029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886200" y="1673225"/>
            <a:ext cx="4800600" cy="4041775"/>
          </a:xfrm>
        </p:spPr>
      </p:pic>
    </p:spTree>
    <p:extLst>
      <p:ext uri="{BB962C8B-B14F-4D97-AF65-F5344CB8AC3E}">
        <p14:creationId xmlns:p14="http://schemas.microsoft.com/office/powerpoint/2010/main" val="2120310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
          </p:nvPr>
        </p:nvSpPr>
        <p:spPr/>
        <p:txBody>
          <a:bodyPr/>
          <a:lstStyle/>
          <a:p>
            <a:r>
              <a:rPr lang="en-US" dirty="0" smtClean="0"/>
              <a:t>Analog vs. Digital</a:t>
            </a:r>
          </a:p>
          <a:p>
            <a:r>
              <a:rPr lang="en-US" dirty="0" smtClean="0"/>
              <a:t>Data Compression</a:t>
            </a:r>
          </a:p>
          <a:p>
            <a:r>
              <a:rPr lang="en-US" dirty="0" smtClean="0"/>
              <a:t>Text</a:t>
            </a:r>
          </a:p>
          <a:p>
            <a:r>
              <a:rPr lang="en-US" dirty="0" smtClean="0"/>
              <a:t>Image and Graphic</a:t>
            </a:r>
          </a:p>
          <a:p>
            <a:r>
              <a:rPr lang="en-US" smtClean="0"/>
              <a:t>Video</a:t>
            </a:r>
            <a:endParaRPr lang="en-US" dirty="0" smtClean="0"/>
          </a:p>
          <a:p>
            <a:endParaRPr lang="en-US" dirty="0" smtClean="0"/>
          </a:p>
          <a:p>
            <a:endParaRPr lang="en-US" dirty="0"/>
          </a:p>
        </p:txBody>
      </p:sp>
      <p:sp>
        <p:nvSpPr>
          <p:cNvPr id="6" name="Date Placeholder 5"/>
          <p:cNvSpPr>
            <a:spLocks noGrp="1"/>
          </p:cNvSpPr>
          <p:nvPr>
            <p:ph type="dt" sz="half" idx="10"/>
          </p:nvPr>
        </p:nvSpPr>
        <p:spPr/>
        <p:txBody>
          <a:bodyPr/>
          <a:lstStyle/>
          <a:p>
            <a:fld id="{5B3D2676-4A10-4562-8210-FD2C087248BC}" type="datetime1">
              <a:rPr lang="en-US" smtClean="0"/>
              <a:t>3/3/2014</a:t>
            </a:fld>
            <a:endParaRPr lang="en-US"/>
          </a:p>
        </p:txBody>
      </p:sp>
    </p:spTree>
    <p:extLst>
      <p:ext uri="{BB962C8B-B14F-4D97-AF65-F5344CB8AC3E}">
        <p14:creationId xmlns:p14="http://schemas.microsoft.com/office/powerpoint/2010/main" val="9117695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t>Huffman Encoding</a:t>
            </a:r>
            <a:endParaRPr lang="en-US" sz="2400" i="1"/>
          </a:p>
        </p:txBody>
      </p:sp>
      <p:sp>
        <p:nvSpPr>
          <p:cNvPr id="107523" name="Rectangle 3"/>
          <p:cNvSpPr>
            <a:spLocks noGrp="1" noChangeArrowheads="1"/>
          </p:cNvSpPr>
          <p:nvPr>
            <p:ph type="body" idx="1"/>
          </p:nvPr>
        </p:nvSpPr>
        <p:spPr/>
        <p:txBody>
          <a:bodyPr>
            <a:normAutofit/>
          </a:bodyPr>
          <a:lstStyle/>
          <a:p>
            <a:r>
              <a:rPr lang="en-US" sz="3200" dirty="0"/>
              <a:t>In Huffman encoding no character's bit string is the prefix of any other character's bit string</a:t>
            </a:r>
          </a:p>
          <a:p>
            <a:r>
              <a:rPr lang="en-US" sz="3200" b="1" dirty="0" smtClean="0"/>
              <a:t>Algorithm</a:t>
            </a:r>
            <a:r>
              <a:rPr lang="en-US" sz="3200" dirty="0" smtClean="0"/>
              <a:t>: To </a:t>
            </a:r>
            <a:r>
              <a:rPr lang="en-US" sz="3200" dirty="0"/>
              <a:t>decode</a:t>
            </a:r>
          </a:p>
          <a:p>
            <a:pPr marL="1108710" lvl="2" indent="-514350">
              <a:buFont typeface="+mj-lt"/>
              <a:buAutoNum type="arabicPeriod"/>
            </a:pPr>
            <a:r>
              <a:rPr lang="en-US" sz="3200" i="1" dirty="0" smtClean="0"/>
              <a:t>look </a:t>
            </a:r>
            <a:r>
              <a:rPr lang="en-US" sz="3200" i="1" dirty="0"/>
              <a:t>for match left to right, bit by bit</a:t>
            </a:r>
          </a:p>
          <a:p>
            <a:pPr marL="1051560" lvl="2" indent="-457200">
              <a:buFont typeface="+mj-lt"/>
              <a:buAutoNum type="arabicPeriod"/>
            </a:pPr>
            <a:r>
              <a:rPr lang="en-US" sz="3200" i="1" dirty="0" smtClean="0"/>
              <a:t>record </a:t>
            </a:r>
            <a:r>
              <a:rPr lang="en-US" sz="3200" i="1" dirty="0"/>
              <a:t>letter when a match is found</a:t>
            </a:r>
          </a:p>
          <a:p>
            <a:pPr marL="1051560" lvl="2" indent="-457200">
              <a:buFont typeface="+mj-lt"/>
              <a:buAutoNum type="arabicPeriod"/>
            </a:pPr>
            <a:r>
              <a:rPr lang="en-US" sz="3200" i="1" dirty="0" smtClean="0"/>
              <a:t>begin </a:t>
            </a:r>
            <a:r>
              <a:rPr lang="en-US" sz="3200" i="1" dirty="0"/>
              <a:t>where you left off</a:t>
            </a:r>
            <a:r>
              <a:rPr lang="en-US" sz="3200" i="1" dirty="0" smtClean="0"/>
              <a:t>, going </a:t>
            </a:r>
            <a:r>
              <a:rPr lang="en-US" sz="3200" i="1" dirty="0"/>
              <a:t>left to right</a:t>
            </a:r>
          </a:p>
        </p:txBody>
      </p:sp>
      <p:sp>
        <p:nvSpPr>
          <p:cNvPr id="5" name="Date Placeholder 4"/>
          <p:cNvSpPr>
            <a:spLocks noGrp="1"/>
          </p:cNvSpPr>
          <p:nvPr>
            <p:ph type="dt" sz="half" idx="10"/>
          </p:nvPr>
        </p:nvSpPr>
        <p:spPr/>
        <p:txBody>
          <a:bodyPr/>
          <a:lstStyle/>
          <a:p>
            <a:fld id="{93199187-2A62-43F9-A161-DD50BB92736C}" type="datetime1">
              <a:rPr lang="en-US" smtClean="0"/>
              <a:t>3/3/2014</a:t>
            </a:fld>
            <a:endParaRPr lang="en-US"/>
          </a:p>
        </p:txBody>
      </p:sp>
    </p:spTree>
    <p:extLst>
      <p:ext uri="{BB962C8B-B14F-4D97-AF65-F5344CB8AC3E}">
        <p14:creationId xmlns:p14="http://schemas.microsoft.com/office/powerpoint/2010/main" val="16242661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a:t>Huffman Encoding</a:t>
            </a:r>
          </a:p>
        </p:txBody>
      </p:sp>
      <p:sp>
        <p:nvSpPr>
          <p:cNvPr id="150531" name="Rectangle 3"/>
          <p:cNvSpPr>
            <a:spLocks noGrp="1" noChangeArrowheads="1"/>
          </p:cNvSpPr>
          <p:nvPr>
            <p:ph type="body" idx="1"/>
          </p:nvPr>
        </p:nvSpPr>
        <p:spPr/>
        <p:txBody>
          <a:bodyPr/>
          <a:lstStyle/>
          <a:p>
            <a:endParaRPr lang="en-US"/>
          </a:p>
          <a:p>
            <a:endParaRPr lang="en-US"/>
          </a:p>
          <a:p>
            <a:endParaRPr lang="en-US"/>
          </a:p>
        </p:txBody>
      </p:sp>
      <p:sp>
        <p:nvSpPr>
          <p:cNvPr id="150532" name="Rectangle 4"/>
          <p:cNvSpPr>
            <a:spLocks noChangeArrowheads="1"/>
          </p:cNvSpPr>
          <p:nvPr/>
        </p:nvSpPr>
        <p:spPr bwMode="auto">
          <a:xfrm>
            <a:off x="4648200" y="2819400"/>
            <a:ext cx="3505200" cy="1981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r>
              <a:rPr lang="en-US" sz="2400"/>
              <a:t>Decode</a:t>
            </a:r>
            <a:endParaRPr lang="en-US">
              <a:latin typeface="Courier" charset="0"/>
            </a:endParaRPr>
          </a:p>
          <a:p>
            <a:endParaRPr lang="en-US">
              <a:latin typeface="Courier" charset="0"/>
            </a:endParaRPr>
          </a:p>
          <a:p>
            <a:r>
              <a:rPr lang="en-US">
                <a:latin typeface="Courier" charset="0"/>
              </a:rPr>
              <a:t>1011111001010</a:t>
            </a:r>
          </a:p>
        </p:txBody>
      </p:sp>
      <p:pic>
        <p:nvPicPr>
          <p:cNvPr id="150533" name="Picture 5" descr="17606_02_0029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276600"/>
            <a:ext cx="2819400" cy="2174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50534" name="Rectangle 6"/>
          <p:cNvSpPr>
            <a:spLocks noChangeArrowheads="1"/>
          </p:cNvSpPr>
          <p:nvPr/>
        </p:nvSpPr>
        <p:spPr bwMode="auto">
          <a:xfrm>
            <a:off x="990600" y="1524000"/>
            <a:ext cx="35052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0535" name="Rectangle 7"/>
          <p:cNvSpPr>
            <a:spLocks noChangeArrowheads="1"/>
          </p:cNvSpPr>
          <p:nvPr/>
        </p:nvSpPr>
        <p:spPr bwMode="auto">
          <a:xfrm>
            <a:off x="1295400" y="1522413"/>
            <a:ext cx="28194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50536" name="Rectangle 8"/>
          <p:cNvSpPr>
            <a:spLocks noChangeArrowheads="1"/>
          </p:cNvSpPr>
          <p:nvPr/>
        </p:nvSpPr>
        <p:spPr bwMode="auto">
          <a:xfrm>
            <a:off x="914400" y="2286000"/>
            <a:ext cx="1073150"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800" i="1" dirty="0"/>
              <a:t>Try it!</a:t>
            </a:r>
            <a:endParaRPr lang="en-US" i="1" dirty="0"/>
          </a:p>
        </p:txBody>
      </p:sp>
      <p:sp>
        <p:nvSpPr>
          <p:cNvPr id="4" name="Date Placeholder 3"/>
          <p:cNvSpPr>
            <a:spLocks noGrp="1"/>
          </p:cNvSpPr>
          <p:nvPr>
            <p:ph type="dt" sz="half" idx="10"/>
          </p:nvPr>
        </p:nvSpPr>
        <p:spPr/>
        <p:txBody>
          <a:bodyPr/>
          <a:lstStyle/>
          <a:p>
            <a:fld id="{2A02FAD6-997B-4250-9332-1CA72D5F2991}" type="datetime1">
              <a:rPr lang="en-US" smtClean="0"/>
              <a:t>3/3/2014</a:t>
            </a:fld>
            <a:endParaRPr lang="en-US"/>
          </a:p>
        </p:txBody>
      </p:sp>
    </p:spTree>
    <p:extLst>
      <p:ext uri="{BB962C8B-B14F-4D97-AF65-F5344CB8AC3E}">
        <p14:creationId xmlns:p14="http://schemas.microsoft.com/office/powerpoint/2010/main" val="15285513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a:t>Representing Audio Information</a:t>
            </a:r>
          </a:p>
        </p:txBody>
      </p:sp>
      <p:pic>
        <p:nvPicPr>
          <p:cNvPr id="152580" name="Picture 4" descr="17606_02_0030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0" y="2249488"/>
            <a:ext cx="4151313" cy="2359025"/>
          </a:xfrm>
          <a:prstGeom prst="rect">
            <a:avLst/>
          </a:prstGeom>
          <a:noFill/>
          <a:extLst>
            <a:ext uri="{909E8E84-426E-40dd-AFC4-6F175D3DCCD1}">
              <a14:hiddenFill xmlns:a14="http://schemas.microsoft.com/office/drawing/2010/main" xmlns="">
                <a:solidFill>
                  <a:srgbClr val="FFFFFF"/>
                </a:solidFill>
              </a14:hiddenFill>
            </a:ext>
          </a:extLst>
        </p:spPr>
      </p:pic>
      <p:sp>
        <p:nvSpPr>
          <p:cNvPr id="152581" name="Rectangle 5"/>
          <p:cNvSpPr>
            <a:spLocks noChangeArrowheads="1"/>
          </p:cNvSpPr>
          <p:nvPr/>
        </p:nvSpPr>
        <p:spPr bwMode="auto">
          <a:xfrm>
            <a:off x="75406" y="5137151"/>
            <a:ext cx="8991600" cy="1219200"/>
          </a:xfrm>
          <a:prstGeom prst="rect">
            <a:avLst/>
          </a:prstGeom>
          <a:solidFill>
            <a:srgbClr val="DD8047"/>
          </a:solidFill>
          <a:ln w="9525">
            <a:noFill/>
            <a:miter lim="800000"/>
            <a:headEnd/>
            <a:tailEnd/>
          </a:ln>
          <a:effectLst/>
        </p:spPr>
        <p:txBody>
          <a:bodyPr wrap="none"/>
          <a:lstStyle/>
          <a:p>
            <a:pPr>
              <a:spcBef>
                <a:spcPct val="20000"/>
              </a:spcBef>
            </a:pPr>
            <a:r>
              <a:rPr lang="en-US" sz="2400" dirty="0">
                <a:solidFill>
                  <a:schemeClr val="bg1"/>
                </a:solidFill>
              </a:rPr>
              <a:t>We perceive sound when a series of air compressions vibrate a </a:t>
            </a:r>
          </a:p>
          <a:p>
            <a:pPr>
              <a:spcBef>
                <a:spcPct val="20000"/>
              </a:spcBef>
            </a:pPr>
            <a:r>
              <a:rPr lang="en-US" sz="2400" dirty="0">
                <a:solidFill>
                  <a:schemeClr val="bg1"/>
                </a:solidFill>
              </a:rPr>
              <a:t>membrane in our ear, which sends signals to our brain</a:t>
            </a:r>
          </a:p>
          <a:p>
            <a:endParaRPr lang="en-US" sz="2400" dirty="0">
              <a:solidFill>
                <a:schemeClr val="bg1"/>
              </a:solidFill>
            </a:endParaRPr>
          </a:p>
        </p:txBody>
      </p:sp>
      <p:sp>
        <p:nvSpPr>
          <p:cNvPr id="4" name="Date Placeholder 3"/>
          <p:cNvSpPr>
            <a:spLocks noGrp="1"/>
          </p:cNvSpPr>
          <p:nvPr>
            <p:ph type="dt" sz="half" idx="10"/>
          </p:nvPr>
        </p:nvSpPr>
        <p:spPr/>
        <p:txBody>
          <a:bodyPr/>
          <a:lstStyle/>
          <a:p>
            <a:fld id="{21F8C397-8B11-45D8-A726-D0BAA176B0A2}" type="datetime1">
              <a:rPr lang="en-US" smtClean="0"/>
              <a:t>3/3/2014</a:t>
            </a:fld>
            <a:endParaRPr lang="en-US"/>
          </a:p>
        </p:txBody>
      </p:sp>
    </p:spTree>
    <p:extLst>
      <p:ext uri="{BB962C8B-B14F-4D97-AF65-F5344CB8AC3E}">
        <p14:creationId xmlns:p14="http://schemas.microsoft.com/office/powerpoint/2010/main" val="14253985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1143000" y="152400"/>
            <a:ext cx="7924800" cy="1143000"/>
          </a:xfrm>
        </p:spPr>
        <p:txBody>
          <a:bodyPr/>
          <a:lstStyle/>
          <a:p>
            <a:r>
              <a:rPr lang="en-US"/>
              <a:t>Representing Audio Information</a:t>
            </a:r>
            <a:endParaRPr lang="en-US" sz="2800" i="1"/>
          </a:p>
        </p:txBody>
      </p:sp>
      <p:sp>
        <p:nvSpPr>
          <p:cNvPr id="113667" name="Rectangle 3"/>
          <p:cNvSpPr>
            <a:spLocks noGrp="1" noChangeArrowheads="1"/>
          </p:cNvSpPr>
          <p:nvPr>
            <p:ph type="body" idx="1"/>
          </p:nvPr>
        </p:nvSpPr>
        <p:spPr/>
        <p:txBody>
          <a:bodyPr>
            <a:normAutofit/>
          </a:bodyPr>
          <a:lstStyle/>
          <a:p>
            <a:r>
              <a:rPr lang="en-US" sz="3200" dirty="0">
                <a:solidFill>
                  <a:srgbClr val="0000FF"/>
                </a:solidFill>
              </a:rPr>
              <a:t>Digitize</a:t>
            </a:r>
            <a:r>
              <a:rPr lang="en-US" sz="3200" dirty="0"/>
              <a:t> the signal by </a:t>
            </a:r>
            <a:r>
              <a:rPr lang="en-US" sz="3200" dirty="0">
                <a:solidFill>
                  <a:srgbClr val="0000FF"/>
                </a:solidFill>
              </a:rPr>
              <a:t>sampling </a:t>
            </a:r>
            <a:endParaRPr lang="en-US" sz="3200" dirty="0"/>
          </a:p>
          <a:p>
            <a:pPr lvl="1"/>
            <a:r>
              <a:rPr lang="en-US" sz="3200" dirty="0"/>
              <a:t>periodically measure the voltage 	</a:t>
            </a:r>
          </a:p>
          <a:p>
            <a:pPr lvl="1"/>
            <a:r>
              <a:rPr lang="en-US" sz="3200" dirty="0"/>
              <a:t>record the numeric value </a:t>
            </a:r>
            <a:endParaRPr lang="en-US" sz="3200" dirty="0" smtClean="0"/>
          </a:p>
          <a:p>
            <a:pPr lvl="1"/>
            <a:endParaRPr lang="en-US" sz="3200" dirty="0"/>
          </a:p>
          <a:p>
            <a:pPr>
              <a:lnSpc>
                <a:spcPct val="80000"/>
              </a:lnSpc>
            </a:pPr>
            <a:r>
              <a:rPr lang="en-US" sz="3200" i="1" dirty="0" smtClean="0"/>
              <a:t>Question: How </a:t>
            </a:r>
            <a:r>
              <a:rPr lang="en-US" sz="3200" i="1" dirty="0"/>
              <a:t>often should we sample</a:t>
            </a:r>
            <a:r>
              <a:rPr lang="en-US" sz="3200" i="1" dirty="0" smtClean="0"/>
              <a:t>?</a:t>
            </a:r>
            <a:endParaRPr lang="en-US" sz="3200" dirty="0"/>
          </a:p>
          <a:p>
            <a:pPr lvl="1">
              <a:lnSpc>
                <a:spcPct val="80000"/>
              </a:lnSpc>
            </a:pPr>
            <a:r>
              <a:rPr lang="en-US" sz="3200" dirty="0"/>
              <a:t>A sampling rate of about </a:t>
            </a:r>
            <a:r>
              <a:rPr lang="en-US" sz="3200" dirty="0">
                <a:solidFill>
                  <a:srgbClr val="0000FF"/>
                </a:solidFill>
              </a:rPr>
              <a:t>40,000 times per second</a:t>
            </a:r>
            <a:r>
              <a:rPr lang="en-US" sz="3200" dirty="0"/>
              <a:t> is enough to create a reasonable sound reproduction</a:t>
            </a:r>
          </a:p>
        </p:txBody>
      </p:sp>
      <p:sp>
        <p:nvSpPr>
          <p:cNvPr id="5" name="Date Placeholder 4"/>
          <p:cNvSpPr>
            <a:spLocks noGrp="1"/>
          </p:cNvSpPr>
          <p:nvPr>
            <p:ph type="dt" sz="half" idx="10"/>
          </p:nvPr>
        </p:nvSpPr>
        <p:spPr/>
        <p:txBody>
          <a:bodyPr/>
          <a:lstStyle/>
          <a:p>
            <a:fld id="{31F9AD2C-B6DF-4A82-A508-13D27BBAB900}" type="datetime1">
              <a:rPr lang="en-US" smtClean="0"/>
              <a:t>3/3/2014</a:t>
            </a:fld>
            <a:endParaRPr lang="en-US"/>
          </a:p>
        </p:txBody>
      </p:sp>
    </p:spTree>
    <p:extLst>
      <p:ext uri="{BB962C8B-B14F-4D97-AF65-F5344CB8AC3E}">
        <p14:creationId xmlns:p14="http://schemas.microsoft.com/office/powerpoint/2010/main" val="342700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66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366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366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36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03f09"/>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485900"/>
            <a:ext cx="5270500" cy="5143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9219" name="Rectangle 3"/>
          <p:cNvSpPr>
            <a:spLocks noGrp="1" noChangeArrowheads="1"/>
          </p:cNvSpPr>
          <p:nvPr>
            <p:ph type="title"/>
          </p:nvPr>
        </p:nvSpPr>
        <p:spPr>
          <a:xfrm>
            <a:off x="1143000" y="152400"/>
            <a:ext cx="7924800" cy="1143000"/>
          </a:xfrm>
        </p:spPr>
        <p:txBody>
          <a:bodyPr/>
          <a:lstStyle/>
          <a:p>
            <a:r>
              <a:rPr lang="en-US"/>
              <a:t>Representing Audio Information</a:t>
            </a:r>
            <a:endParaRPr lang="en-US" sz="2800" i="1"/>
          </a:p>
        </p:txBody>
      </p:sp>
      <p:sp>
        <p:nvSpPr>
          <p:cNvPr id="9220" name="Text Box 4"/>
          <p:cNvSpPr txBox="1">
            <a:spLocks noChangeArrowheads="1"/>
          </p:cNvSpPr>
          <p:nvPr/>
        </p:nvSpPr>
        <p:spPr bwMode="auto">
          <a:xfrm>
            <a:off x="7162800" y="3276600"/>
            <a:ext cx="1905000" cy="730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1400">
                <a:solidFill>
                  <a:srgbClr val="327CB8"/>
                </a:solidFill>
              </a:rPr>
              <a:t>Figure 3.9  </a:t>
            </a:r>
            <a:br>
              <a:rPr lang="en-US" sz="1400">
                <a:solidFill>
                  <a:srgbClr val="327CB8"/>
                </a:solidFill>
              </a:rPr>
            </a:br>
            <a:r>
              <a:rPr lang="en-US" sz="1400"/>
              <a:t>A CD player reading binary information</a:t>
            </a:r>
          </a:p>
        </p:txBody>
      </p:sp>
      <p:sp>
        <p:nvSpPr>
          <p:cNvPr id="4" name="Date Placeholder 3"/>
          <p:cNvSpPr>
            <a:spLocks noGrp="1"/>
          </p:cNvSpPr>
          <p:nvPr>
            <p:ph type="dt" sz="half" idx="10"/>
          </p:nvPr>
        </p:nvSpPr>
        <p:spPr/>
        <p:txBody>
          <a:bodyPr/>
          <a:lstStyle/>
          <a:p>
            <a:fld id="{BBF17D60-A0F1-4517-B13D-CD1F2AB8E09F}" type="datetime1">
              <a:rPr lang="en-US" smtClean="0"/>
              <a:t>3/3/2014</a:t>
            </a:fld>
            <a:endParaRPr lang="en-US"/>
          </a:p>
        </p:txBody>
      </p:sp>
    </p:spTree>
    <p:extLst>
      <p:ext uri="{BB962C8B-B14F-4D97-AF65-F5344CB8AC3E}">
        <p14:creationId xmlns:p14="http://schemas.microsoft.com/office/powerpoint/2010/main" val="6562698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03f08"/>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382838"/>
            <a:ext cx="5029200" cy="39417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8195" name="Rectangle 3"/>
          <p:cNvSpPr>
            <a:spLocks noGrp="1" noChangeArrowheads="1"/>
          </p:cNvSpPr>
          <p:nvPr>
            <p:ph type="title"/>
          </p:nvPr>
        </p:nvSpPr>
        <p:spPr>
          <a:xfrm>
            <a:off x="1143000" y="152400"/>
            <a:ext cx="7924800" cy="1143000"/>
          </a:xfrm>
        </p:spPr>
        <p:txBody>
          <a:bodyPr/>
          <a:lstStyle/>
          <a:p>
            <a:r>
              <a:rPr lang="en-US"/>
              <a:t>Representing Audio Information</a:t>
            </a:r>
            <a:endParaRPr lang="en-US" sz="2800" i="1"/>
          </a:p>
        </p:txBody>
      </p:sp>
      <p:sp>
        <p:nvSpPr>
          <p:cNvPr id="8196" name="Text Box 4"/>
          <p:cNvSpPr txBox="1">
            <a:spLocks noChangeArrowheads="1"/>
          </p:cNvSpPr>
          <p:nvPr/>
        </p:nvSpPr>
        <p:spPr bwMode="auto">
          <a:xfrm>
            <a:off x="1219200" y="6248400"/>
            <a:ext cx="53340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1400">
                <a:solidFill>
                  <a:srgbClr val="327CB8"/>
                </a:solidFill>
              </a:rPr>
              <a:t>Figure 3.8  </a:t>
            </a:r>
            <a:r>
              <a:rPr lang="en-US" sz="1400"/>
              <a:t>Sampling an audio signal</a:t>
            </a:r>
          </a:p>
        </p:txBody>
      </p:sp>
      <p:sp>
        <p:nvSpPr>
          <p:cNvPr id="8197" name="Rectangle 5"/>
          <p:cNvSpPr>
            <a:spLocks noChangeArrowheads="1"/>
          </p:cNvSpPr>
          <p:nvPr/>
        </p:nvSpPr>
        <p:spPr bwMode="auto">
          <a:xfrm>
            <a:off x="6705600" y="2362200"/>
            <a:ext cx="1752600" cy="1600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r>
              <a:rPr lang="en-US"/>
              <a:t>Some data</a:t>
            </a:r>
          </a:p>
          <a:p>
            <a:r>
              <a:rPr lang="en-US"/>
              <a:t>is lost, but a</a:t>
            </a:r>
          </a:p>
          <a:p>
            <a:r>
              <a:rPr lang="en-US"/>
              <a:t>reasonable</a:t>
            </a:r>
          </a:p>
          <a:p>
            <a:r>
              <a:rPr lang="en-US"/>
              <a:t>sound is </a:t>
            </a:r>
          </a:p>
          <a:p>
            <a:r>
              <a:rPr lang="en-US"/>
              <a:t>reproduced</a:t>
            </a:r>
          </a:p>
        </p:txBody>
      </p:sp>
      <p:sp>
        <p:nvSpPr>
          <p:cNvPr id="4" name="Date Placeholder 3"/>
          <p:cNvSpPr>
            <a:spLocks noGrp="1"/>
          </p:cNvSpPr>
          <p:nvPr>
            <p:ph type="dt" sz="half" idx="10"/>
          </p:nvPr>
        </p:nvSpPr>
        <p:spPr/>
        <p:txBody>
          <a:bodyPr/>
          <a:lstStyle/>
          <a:p>
            <a:fld id="{99A7D32D-A487-489D-9117-D4EFA69579CC}" type="datetime1">
              <a:rPr lang="en-US" smtClean="0"/>
              <a:t>3/3/2014</a:t>
            </a:fld>
            <a:endParaRPr lang="en-US"/>
          </a:p>
        </p:txBody>
      </p:sp>
    </p:spTree>
    <p:extLst>
      <p:ext uri="{BB962C8B-B14F-4D97-AF65-F5344CB8AC3E}">
        <p14:creationId xmlns:p14="http://schemas.microsoft.com/office/powerpoint/2010/main" val="15397656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1143000" y="152400"/>
            <a:ext cx="7924800" cy="1143000"/>
          </a:xfrm>
        </p:spPr>
        <p:txBody>
          <a:bodyPr/>
          <a:lstStyle/>
          <a:p>
            <a:r>
              <a:rPr lang="en-US"/>
              <a:t>Representing Audio Information</a:t>
            </a:r>
            <a:endParaRPr lang="en-US" sz="2800" i="1"/>
          </a:p>
        </p:txBody>
      </p:sp>
      <p:sp>
        <p:nvSpPr>
          <p:cNvPr id="117763" name="Rectangle 3"/>
          <p:cNvSpPr>
            <a:spLocks noGrp="1" noChangeArrowheads="1"/>
          </p:cNvSpPr>
          <p:nvPr>
            <p:ph type="body" idx="1"/>
          </p:nvPr>
        </p:nvSpPr>
        <p:spPr/>
        <p:txBody>
          <a:bodyPr/>
          <a:lstStyle/>
          <a:p>
            <a:pPr>
              <a:lnSpc>
                <a:spcPct val="120000"/>
              </a:lnSpc>
            </a:pPr>
            <a:r>
              <a:rPr lang="en-US" dirty="0">
                <a:solidFill>
                  <a:srgbClr val="0000FF"/>
                </a:solidFill>
              </a:rPr>
              <a:t>CDs</a:t>
            </a:r>
            <a:r>
              <a:rPr lang="en-US" dirty="0"/>
              <a:t> store audio information </a:t>
            </a:r>
            <a:r>
              <a:rPr lang="en-US" dirty="0">
                <a:solidFill>
                  <a:srgbClr val="0000FF"/>
                </a:solidFill>
              </a:rPr>
              <a:t>digitally</a:t>
            </a:r>
          </a:p>
          <a:p>
            <a:pPr>
              <a:lnSpc>
                <a:spcPct val="120000"/>
              </a:lnSpc>
            </a:pPr>
            <a:r>
              <a:rPr lang="en-US" dirty="0"/>
              <a:t>On the surface of the CD are microscopic </a:t>
            </a:r>
            <a:r>
              <a:rPr lang="en-US" dirty="0">
                <a:solidFill>
                  <a:srgbClr val="0000FF"/>
                </a:solidFill>
              </a:rPr>
              <a:t>pits</a:t>
            </a:r>
            <a:r>
              <a:rPr lang="en-US" dirty="0"/>
              <a:t> that represent </a:t>
            </a:r>
            <a:r>
              <a:rPr lang="en-US" dirty="0">
                <a:solidFill>
                  <a:srgbClr val="0000FF"/>
                </a:solidFill>
              </a:rPr>
              <a:t>binary digits</a:t>
            </a:r>
            <a:r>
              <a:rPr lang="en-US" dirty="0"/>
              <a:t> </a:t>
            </a:r>
          </a:p>
          <a:p>
            <a:pPr>
              <a:lnSpc>
                <a:spcPct val="150000"/>
              </a:lnSpc>
            </a:pPr>
            <a:r>
              <a:rPr lang="en-US" dirty="0"/>
              <a:t>A low intensity </a:t>
            </a:r>
            <a:r>
              <a:rPr lang="en-US" dirty="0">
                <a:solidFill>
                  <a:srgbClr val="0000FF"/>
                </a:solidFill>
              </a:rPr>
              <a:t>laser</a:t>
            </a:r>
            <a:r>
              <a:rPr lang="en-US" dirty="0"/>
              <a:t> is pointed as the disc The laser light </a:t>
            </a:r>
            <a:r>
              <a:rPr lang="en-US" dirty="0">
                <a:solidFill>
                  <a:srgbClr val="0000FF"/>
                </a:solidFill>
              </a:rPr>
              <a:t>reflects</a:t>
            </a:r>
            <a:r>
              <a:rPr lang="en-US" dirty="0"/>
              <a:t> </a:t>
            </a:r>
            <a:r>
              <a:rPr lang="en-US" dirty="0" smtClean="0">
                <a:solidFill>
                  <a:srgbClr val="0000FF"/>
                </a:solidFill>
              </a:rPr>
              <a:t>strongly</a:t>
            </a:r>
            <a:r>
              <a:rPr lang="en-US" dirty="0" smtClean="0"/>
              <a:t> </a:t>
            </a:r>
            <a:r>
              <a:rPr lang="en-US" dirty="0"/>
              <a:t>if the surface is </a:t>
            </a:r>
            <a:r>
              <a:rPr lang="en-US" dirty="0">
                <a:solidFill>
                  <a:srgbClr val="0000FF"/>
                </a:solidFill>
              </a:rPr>
              <a:t>smooth</a:t>
            </a:r>
            <a:r>
              <a:rPr lang="en-US" dirty="0"/>
              <a:t> and </a:t>
            </a:r>
            <a:r>
              <a:rPr lang="en-US" dirty="0" smtClean="0">
                <a:solidFill>
                  <a:srgbClr val="0000FF"/>
                </a:solidFill>
              </a:rPr>
              <a:t>poorly</a:t>
            </a:r>
            <a:r>
              <a:rPr lang="en-US" dirty="0" smtClean="0"/>
              <a:t> </a:t>
            </a:r>
            <a:r>
              <a:rPr lang="en-US" dirty="0"/>
              <a:t>if the surface is </a:t>
            </a:r>
            <a:r>
              <a:rPr lang="en-US" dirty="0">
                <a:solidFill>
                  <a:srgbClr val="0000FF"/>
                </a:solidFill>
              </a:rPr>
              <a:t>pitted </a:t>
            </a:r>
            <a:endParaRPr lang="en-US" dirty="0"/>
          </a:p>
        </p:txBody>
      </p:sp>
      <p:sp>
        <p:nvSpPr>
          <p:cNvPr id="5" name="Date Placeholder 4"/>
          <p:cNvSpPr>
            <a:spLocks noGrp="1"/>
          </p:cNvSpPr>
          <p:nvPr>
            <p:ph type="dt" sz="half" idx="10"/>
          </p:nvPr>
        </p:nvSpPr>
        <p:spPr/>
        <p:txBody>
          <a:bodyPr/>
          <a:lstStyle/>
          <a:p>
            <a:fld id="{5AEF79E5-6782-49E4-8F76-96A8FC315B3B}" type="datetime1">
              <a:rPr lang="en-US" smtClean="0"/>
              <a:t>3/3/2014</a:t>
            </a:fld>
            <a:endParaRPr lang="en-US"/>
          </a:p>
        </p:txBody>
      </p:sp>
    </p:spTree>
    <p:extLst>
      <p:ext uri="{BB962C8B-B14F-4D97-AF65-F5344CB8AC3E}">
        <p14:creationId xmlns:p14="http://schemas.microsoft.com/office/powerpoint/2010/main" val="19253430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a:t>Audio Formats</a:t>
            </a:r>
          </a:p>
        </p:txBody>
      </p:sp>
      <p:sp>
        <p:nvSpPr>
          <p:cNvPr id="118787" name="Rectangle 3"/>
          <p:cNvSpPr>
            <a:spLocks noGrp="1" noChangeArrowheads="1"/>
          </p:cNvSpPr>
          <p:nvPr>
            <p:ph type="body" idx="1"/>
          </p:nvPr>
        </p:nvSpPr>
        <p:spPr/>
        <p:txBody>
          <a:bodyPr/>
          <a:lstStyle/>
          <a:p>
            <a:r>
              <a:rPr lang="en-US" sz="2800" dirty="0"/>
              <a:t>Audio Formats</a:t>
            </a:r>
          </a:p>
          <a:p>
            <a:pPr lvl="1"/>
            <a:r>
              <a:rPr lang="en-US" sz="2400" dirty="0"/>
              <a:t>WAV, </a:t>
            </a:r>
            <a:r>
              <a:rPr lang="en-US" sz="2400" dirty="0" smtClean="0"/>
              <a:t>AU, </a:t>
            </a:r>
            <a:r>
              <a:rPr lang="en-US" sz="2400" dirty="0"/>
              <a:t>AIFF, </a:t>
            </a:r>
            <a:r>
              <a:rPr lang="en-US" sz="2400" dirty="0" smtClean="0"/>
              <a:t>VQF</a:t>
            </a:r>
            <a:r>
              <a:rPr lang="en-US" sz="2400" dirty="0"/>
              <a:t>, and </a:t>
            </a:r>
            <a:r>
              <a:rPr lang="en-US" sz="2400" dirty="0">
                <a:solidFill>
                  <a:srgbClr val="0000FF"/>
                </a:solidFill>
              </a:rPr>
              <a:t>MP3 </a:t>
            </a:r>
          </a:p>
          <a:p>
            <a:endParaRPr lang="en-US" sz="2800" dirty="0"/>
          </a:p>
          <a:p>
            <a:r>
              <a:rPr lang="en-US" sz="2800" dirty="0"/>
              <a:t>MP3 (MPEG-2, audio layer 3 file) is dominant </a:t>
            </a:r>
          </a:p>
          <a:p>
            <a:pPr lvl="1"/>
            <a:r>
              <a:rPr lang="en-US" sz="2400" dirty="0"/>
              <a:t>analyzes the frequency spread and discards information </a:t>
            </a:r>
            <a:r>
              <a:rPr lang="en-US" sz="2400" dirty="0" smtClean="0"/>
              <a:t>that can’t be heard by humans </a:t>
            </a:r>
          </a:p>
          <a:p>
            <a:pPr lvl="1"/>
            <a:r>
              <a:rPr lang="en-US" sz="2400" dirty="0" smtClean="0"/>
              <a:t>bit stream is compressed using a form of Huffman encoding to achieve additional compression</a:t>
            </a:r>
          </a:p>
          <a:p>
            <a:pPr lvl="1"/>
            <a:endParaRPr lang="en-US" sz="2400" dirty="0"/>
          </a:p>
          <a:p>
            <a:pPr lvl="1">
              <a:buFontTx/>
              <a:buNone/>
            </a:pPr>
            <a:r>
              <a:rPr lang="en-US" sz="2400" i="1" dirty="0"/>
              <a:t>Is this a </a:t>
            </a:r>
            <a:r>
              <a:rPr lang="en-US" sz="2400" i="1" dirty="0" err="1"/>
              <a:t>lossy</a:t>
            </a:r>
            <a:r>
              <a:rPr lang="en-US" sz="2400" i="1" dirty="0"/>
              <a:t> or lossless compression (or both)?</a:t>
            </a:r>
            <a:endParaRPr lang="en-US" sz="2400" dirty="0"/>
          </a:p>
        </p:txBody>
      </p:sp>
      <p:sp>
        <p:nvSpPr>
          <p:cNvPr id="5" name="Date Placeholder 4"/>
          <p:cNvSpPr>
            <a:spLocks noGrp="1"/>
          </p:cNvSpPr>
          <p:nvPr>
            <p:ph type="dt" sz="half" idx="10"/>
          </p:nvPr>
        </p:nvSpPr>
        <p:spPr/>
        <p:txBody>
          <a:bodyPr/>
          <a:lstStyle/>
          <a:p>
            <a:fld id="{764C9C45-F42A-4649-881C-B36A3792EC20}" type="datetime1">
              <a:rPr lang="en-US" smtClean="0"/>
              <a:t>3/3/2014</a:t>
            </a:fld>
            <a:endParaRPr lang="en-US"/>
          </a:p>
        </p:txBody>
      </p:sp>
    </p:spTree>
    <p:extLst>
      <p:ext uri="{BB962C8B-B14F-4D97-AF65-F5344CB8AC3E}">
        <p14:creationId xmlns:p14="http://schemas.microsoft.com/office/powerpoint/2010/main" val="147654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78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78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8787">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87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a:t>Representing Images and Graphics</a:t>
            </a:r>
          </a:p>
        </p:txBody>
      </p:sp>
      <p:sp>
        <p:nvSpPr>
          <p:cNvPr id="119811" name="Rectangle 3"/>
          <p:cNvSpPr>
            <a:spLocks noGrp="1" noChangeArrowheads="1"/>
          </p:cNvSpPr>
          <p:nvPr>
            <p:ph type="body" idx="1"/>
          </p:nvPr>
        </p:nvSpPr>
        <p:spPr/>
        <p:txBody>
          <a:bodyPr>
            <a:normAutofit/>
          </a:bodyPr>
          <a:lstStyle/>
          <a:p>
            <a:r>
              <a:rPr lang="en-US" sz="3200" b="1" dirty="0" smtClean="0">
                <a:solidFill>
                  <a:srgbClr val="0000FF"/>
                </a:solidFill>
              </a:rPr>
              <a:t>Color</a:t>
            </a:r>
            <a:r>
              <a:rPr lang="en-US" sz="3200" dirty="0" smtClean="0">
                <a:solidFill>
                  <a:srgbClr val="0000FF"/>
                </a:solidFill>
              </a:rPr>
              <a:t> </a:t>
            </a:r>
            <a:r>
              <a:rPr lang="en-US" sz="3200" dirty="0" smtClean="0"/>
              <a:t>Perception </a:t>
            </a:r>
            <a:r>
              <a:rPr lang="en-US" sz="3200" dirty="0"/>
              <a:t>of the frequencies of light that reach the retinas of our eyes </a:t>
            </a:r>
          </a:p>
          <a:p>
            <a:pPr>
              <a:lnSpc>
                <a:spcPct val="120000"/>
              </a:lnSpc>
            </a:pPr>
            <a:endParaRPr lang="en-US" sz="3200" dirty="0">
              <a:solidFill>
                <a:srgbClr val="0000FF"/>
              </a:solidFill>
            </a:endParaRPr>
          </a:p>
          <a:p>
            <a:pPr>
              <a:lnSpc>
                <a:spcPct val="120000"/>
              </a:lnSpc>
            </a:pPr>
            <a:r>
              <a:rPr lang="en-US" sz="3200" b="1" dirty="0">
                <a:solidFill>
                  <a:srgbClr val="0000FF"/>
                </a:solidFill>
              </a:rPr>
              <a:t>Retinas</a:t>
            </a:r>
            <a:r>
              <a:rPr lang="en-US" sz="3200" dirty="0"/>
              <a:t> have three types of </a:t>
            </a:r>
            <a:r>
              <a:rPr lang="en-US" sz="3200" dirty="0" smtClean="0">
                <a:solidFill>
                  <a:srgbClr val="000000"/>
                </a:solidFill>
              </a:rPr>
              <a:t>color photo receptor </a:t>
            </a:r>
            <a:r>
              <a:rPr lang="en-US" sz="3200" dirty="0">
                <a:solidFill>
                  <a:srgbClr val="000000"/>
                </a:solidFill>
              </a:rPr>
              <a:t>cone cells</a:t>
            </a:r>
            <a:r>
              <a:rPr lang="en-US" sz="3200" dirty="0"/>
              <a:t> that correspond to the colors of </a:t>
            </a:r>
            <a:r>
              <a:rPr lang="en-US" sz="3200" dirty="0" smtClean="0">
                <a:solidFill>
                  <a:srgbClr val="FF0000"/>
                </a:solidFill>
              </a:rPr>
              <a:t>RED</a:t>
            </a:r>
            <a:r>
              <a:rPr lang="en-US" sz="3200" dirty="0" smtClean="0"/>
              <a:t>, </a:t>
            </a:r>
            <a:r>
              <a:rPr lang="en-US" sz="3200" dirty="0" smtClean="0">
                <a:solidFill>
                  <a:srgbClr val="336633"/>
                </a:solidFill>
              </a:rPr>
              <a:t>GREEN</a:t>
            </a:r>
            <a:r>
              <a:rPr lang="en-US" sz="3200" dirty="0" smtClean="0"/>
              <a:t>, </a:t>
            </a:r>
            <a:r>
              <a:rPr lang="en-US" sz="3200" dirty="0"/>
              <a:t>and </a:t>
            </a:r>
            <a:r>
              <a:rPr lang="en-US" sz="3200" dirty="0" smtClean="0">
                <a:solidFill>
                  <a:srgbClr val="0000FF"/>
                </a:solidFill>
              </a:rPr>
              <a:t>BLUE</a:t>
            </a:r>
            <a:r>
              <a:rPr lang="en-US" sz="3200" dirty="0" smtClean="0"/>
              <a:t> </a:t>
            </a:r>
            <a:endParaRPr lang="en-US" sz="3200" dirty="0"/>
          </a:p>
        </p:txBody>
      </p:sp>
      <p:sp>
        <p:nvSpPr>
          <p:cNvPr id="5" name="Date Placeholder 4"/>
          <p:cNvSpPr>
            <a:spLocks noGrp="1"/>
          </p:cNvSpPr>
          <p:nvPr>
            <p:ph type="dt" sz="half" idx="10"/>
          </p:nvPr>
        </p:nvSpPr>
        <p:spPr/>
        <p:txBody>
          <a:bodyPr/>
          <a:lstStyle/>
          <a:p>
            <a:fld id="{BB03BB69-D163-4944-AAA8-E9AA1FB734CF}" type="datetime1">
              <a:rPr lang="en-US" smtClean="0"/>
              <a:t>3/3/2014</a:t>
            </a:fld>
            <a:endParaRPr lang="en-US"/>
          </a:p>
        </p:txBody>
      </p:sp>
    </p:spTree>
    <p:extLst>
      <p:ext uri="{BB962C8B-B14F-4D97-AF65-F5344CB8AC3E}">
        <p14:creationId xmlns:p14="http://schemas.microsoft.com/office/powerpoint/2010/main" val="8642250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a:t>Representing Images and Graphics</a:t>
            </a:r>
            <a:endParaRPr lang="en-US" sz="2400" i="1"/>
          </a:p>
        </p:txBody>
      </p:sp>
      <p:sp>
        <p:nvSpPr>
          <p:cNvPr id="120835" name="Rectangle 3"/>
          <p:cNvSpPr>
            <a:spLocks noGrp="1" noChangeArrowheads="1"/>
          </p:cNvSpPr>
          <p:nvPr>
            <p:ph type="body" idx="1"/>
          </p:nvPr>
        </p:nvSpPr>
        <p:spPr/>
        <p:txBody>
          <a:bodyPr/>
          <a:lstStyle/>
          <a:p>
            <a:pPr>
              <a:buFontTx/>
              <a:buNone/>
            </a:pPr>
            <a:r>
              <a:rPr lang="en-US"/>
              <a:t>Color is expressed as an RGB (</a:t>
            </a:r>
            <a:r>
              <a:rPr lang="en-US">
                <a:solidFill>
                  <a:srgbClr val="FF0000"/>
                </a:solidFill>
              </a:rPr>
              <a:t>red</a:t>
            </a:r>
            <a:r>
              <a:rPr lang="en-US"/>
              <a:t>-</a:t>
            </a:r>
            <a:r>
              <a:rPr lang="en-US">
                <a:solidFill>
                  <a:srgbClr val="336633"/>
                </a:solidFill>
              </a:rPr>
              <a:t>green</a:t>
            </a:r>
            <a:r>
              <a:rPr lang="en-US"/>
              <a:t>-</a:t>
            </a:r>
            <a:r>
              <a:rPr lang="en-US">
                <a:solidFill>
                  <a:srgbClr val="0000FF"/>
                </a:solidFill>
              </a:rPr>
              <a:t>blue</a:t>
            </a:r>
            <a:r>
              <a:rPr lang="en-US"/>
              <a:t>) value--three numbers that indicate the relative contribution of each of these three primary colors </a:t>
            </a:r>
          </a:p>
          <a:p>
            <a:pPr>
              <a:buFontTx/>
              <a:buNone/>
            </a:pPr>
            <a:endParaRPr lang="en-US"/>
          </a:p>
          <a:p>
            <a:pPr>
              <a:buFontTx/>
              <a:buNone/>
            </a:pPr>
            <a:r>
              <a:rPr lang="en-US"/>
              <a:t>An RGB  value of (255, 255, 0) maximizes the contribution of </a:t>
            </a:r>
            <a:r>
              <a:rPr lang="en-US">
                <a:solidFill>
                  <a:srgbClr val="FF0000"/>
                </a:solidFill>
              </a:rPr>
              <a:t>red</a:t>
            </a:r>
            <a:r>
              <a:rPr lang="en-US"/>
              <a:t> and </a:t>
            </a:r>
            <a:r>
              <a:rPr lang="en-US">
                <a:solidFill>
                  <a:srgbClr val="336633"/>
                </a:solidFill>
              </a:rPr>
              <a:t>green</a:t>
            </a:r>
            <a:r>
              <a:rPr lang="en-US"/>
              <a:t>, and minimizes the contribution of </a:t>
            </a:r>
            <a:r>
              <a:rPr lang="en-US">
                <a:solidFill>
                  <a:srgbClr val="0000FF"/>
                </a:solidFill>
              </a:rPr>
              <a:t>blue</a:t>
            </a:r>
            <a:r>
              <a:rPr lang="en-US"/>
              <a:t>, which results in a bright </a:t>
            </a:r>
            <a:r>
              <a:rPr lang="en-US">
                <a:solidFill>
                  <a:srgbClr val="FFFF00"/>
                </a:solidFill>
              </a:rPr>
              <a:t>yellow</a:t>
            </a:r>
          </a:p>
        </p:txBody>
      </p:sp>
      <p:sp>
        <p:nvSpPr>
          <p:cNvPr id="5" name="Date Placeholder 4"/>
          <p:cNvSpPr>
            <a:spLocks noGrp="1"/>
          </p:cNvSpPr>
          <p:nvPr>
            <p:ph type="dt" sz="half" idx="10"/>
          </p:nvPr>
        </p:nvSpPr>
        <p:spPr/>
        <p:txBody>
          <a:bodyPr/>
          <a:lstStyle/>
          <a:p>
            <a:fld id="{3B10FAD8-16C9-41C7-8674-954D53552AC7}" type="datetime1">
              <a:rPr lang="en-US" smtClean="0"/>
              <a:t>3/3/2014</a:t>
            </a:fld>
            <a:endParaRPr lang="en-US"/>
          </a:p>
        </p:txBody>
      </p:sp>
    </p:spTree>
    <p:extLst>
      <p:ext uri="{BB962C8B-B14F-4D97-AF65-F5344CB8AC3E}">
        <p14:creationId xmlns:p14="http://schemas.microsoft.com/office/powerpoint/2010/main" val="2212591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t>Data and Computers</a:t>
            </a:r>
          </a:p>
        </p:txBody>
      </p:sp>
      <p:sp>
        <p:nvSpPr>
          <p:cNvPr id="52227" name="Rectangle 3"/>
          <p:cNvSpPr>
            <a:spLocks noGrp="1" noChangeArrowheads="1"/>
          </p:cNvSpPr>
          <p:nvPr>
            <p:ph type="body" idx="1"/>
          </p:nvPr>
        </p:nvSpPr>
        <p:spPr/>
        <p:txBody>
          <a:bodyPr/>
          <a:lstStyle/>
          <a:p>
            <a:r>
              <a:rPr lang="en-US" dirty="0"/>
              <a:t>Computers are </a:t>
            </a:r>
            <a:r>
              <a:rPr lang="en-US" b="1" dirty="0">
                <a:solidFill>
                  <a:srgbClr val="3333FF"/>
                </a:solidFill>
              </a:rPr>
              <a:t>multimedia</a:t>
            </a:r>
            <a:r>
              <a:rPr lang="en-US" dirty="0"/>
              <a:t> devices</a:t>
            </a:r>
            <a:r>
              <a:rPr lang="en-US" dirty="0" smtClean="0"/>
              <a:t>, dealing </a:t>
            </a:r>
            <a:r>
              <a:rPr lang="en-US" dirty="0"/>
              <a:t>with a vast array of information categories</a:t>
            </a:r>
          </a:p>
          <a:p>
            <a:r>
              <a:rPr lang="en-US" dirty="0"/>
              <a:t>Computers store, present, and help us modify</a:t>
            </a:r>
          </a:p>
          <a:p>
            <a:pPr lvl="2"/>
            <a:r>
              <a:rPr lang="en-US" dirty="0">
                <a:solidFill>
                  <a:srgbClr val="3333FF"/>
                </a:solidFill>
              </a:rPr>
              <a:t>Numbers</a:t>
            </a:r>
          </a:p>
          <a:p>
            <a:pPr lvl="2"/>
            <a:r>
              <a:rPr lang="en-US" dirty="0">
                <a:solidFill>
                  <a:srgbClr val="3333FF"/>
                </a:solidFill>
              </a:rPr>
              <a:t>Text</a:t>
            </a:r>
          </a:p>
          <a:p>
            <a:pPr lvl="2"/>
            <a:r>
              <a:rPr lang="en-US" dirty="0">
                <a:solidFill>
                  <a:srgbClr val="3333FF"/>
                </a:solidFill>
              </a:rPr>
              <a:t>Audio</a:t>
            </a:r>
          </a:p>
          <a:p>
            <a:pPr lvl="2"/>
            <a:r>
              <a:rPr lang="en-US" dirty="0">
                <a:solidFill>
                  <a:srgbClr val="3333FF"/>
                </a:solidFill>
              </a:rPr>
              <a:t>Images and graphics</a:t>
            </a:r>
          </a:p>
          <a:p>
            <a:pPr lvl="2"/>
            <a:r>
              <a:rPr lang="en-US" dirty="0">
                <a:solidFill>
                  <a:srgbClr val="3333FF"/>
                </a:solidFill>
              </a:rPr>
              <a:t>Video</a:t>
            </a:r>
          </a:p>
        </p:txBody>
      </p:sp>
      <p:sp>
        <p:nvSpPr>
          <p:cNvPr id="6" name="Date Placeholder 5"/>
          <p:cNvSpPr>
            <a:spLocks noGrp="1"/>
          </p:cNvSpPr>
          <p:nvPr>
            <p:ph type="dt" sz="half" idx="10"/>
          </p:nvPr>
        </p:nvSpPr>
        <p:spPr/>
        <p:txBody>
          <a:bodyPr/>
          <a:lstStyle/>
          <a:p>
            <a:fld id="{B9B8B4D7-A35E-473E-986F-8E6CB8129530}" type="datetime1">
              <a:rPr lang="en-US" smtClean="0"/>
              <a:t>3/3/2014</a:t>
            </a:fld>
            <a:endParaRPr lang="en-US"/>
          </a:p>
        </p:txBody>
      </p:sp>
    </p:spTree>
    <p:extLst>
      <p:ext uri="{BB962C8B-B14F-4D97-AF65-F5344CB8AC3E}">
        <p14:creationId xmlns:p14="http://schemas.microsoft.com/office/powerpoint/2010/main" val="28513523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03f10"/>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16063"/>
            <a:ext cx="6858000" cy="5113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0243" name="Rectangle 3"/>
          <p:cNvSpPr>
            <a:spLocks noGrp="1" noChangeArrowheads="1"/>
          </p:cNvSpPr>
          <p:nvPr>
            <p:ph type="title"/>
          </p:nvPr>
        </p:nvSpPr>
        <p:spPr/>
        <p:txBody>
          <a:bodyPr/>
          <a:lstStyle/>
          <a:p>
            <a:r>
              <a:rPr lang="en-US"/>
              <a:t>Representing Images and Graphics</a:t>
            </a:r>
            <a:endParaRPr lang="en-US" sz="2400" i="1"/>
          </a:p>
        </p:txBody>
      </p:sp>
      <p:sp>
        <p:nvSpPr>
          <p:cNvPr id="10244" name="Text Box 4"/>
          <p:cNvSpPr txBox="1">
            <a:spLocks noChangeArrowheads="1"/>
          </p:cNvSpPr>
          <p:nvPr/>
        </p:nvSpPr>
        <p:spPr bwMode="auto">
          <a:xfrm>
            <a:off x="1295400" y="6477000"/>
            <a:ext cx="53340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1400">
                <a:solidFill>
                  <a:srgbClr val="327CB8"/>
                </a:solidFill>
              </a:rPr>
              <a:t>Figure 3.10  </a:t>
            </a:r>
            <a:r>
              <a:rPr lang="en-US" sz="1400"/>
              <a:t>Three-dimensional color space</a:t>
            </a:r>
          </a:p>
        </p:txBody>
      </p:sp>
      <p:sp>
        <p:nvSpPr>
          <p:cNvPr id="4" name="Date Placeholder 3"/>
          <p:cNvSpPr>
            <a:spLocks noGrp="1"/>
          </p:cNvSpPr>
          <p:nvPr>
            <p:ph type="dt" sz="half" idx="10"/>
          </p:nvPr>
        </p:nvSpPr>
        <p:spPr/>
        <p:txBody>
          <a:bodyPr/>
          <a:lstStyle/>
          <a:p>
            <a:fld id="{882AAD42-A744-4BFB-B849-D070236BDBA9}" type="datetime1">
              <a:rPr lang="en-US" smtClean="0"/>
              <a:t>3/3/2014</a:t>
            </a:fld>
            <a:endParaRPr lang="en-US"/>
          </a:p>
        </p:txBody>
      </p:sp>
    </p:spTree>
    <p:extLst>
      <p:ext uri="{BB962C8B-B14F-4D97-AF65-F5344CB8AC3E}">
        <p14:creationId xmlns:p14="http://schemas.microsoft.com/office/powerpoint/2010/main" val="29576665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a:t>Representing Images and Graphics</a:t>
            </a:r>
            <a:endParaRPr lang="en-US" sz="2400" i="1"/>
          </a:p>
        </p:txBody>
      </p:sp>
      <p:sp>
        <p:nvSpPr>
          <p:cNvPr id="121859" name="Rectangle 3"/>
          <p:cNvSpPr>
            <a:spLocks noGrp="1" noChangeArrowheads="1"/>
          </p:cNvSpPr>
          <p:nvPr>
            <p:ph type="body" idx="1"/>
          </p:nvPr>
        </p:nvSpPr>
        <p:spPr/>
        <p:txBody>
          <a:bodyPr>
            <a:normAutofit/>
          </a:bodyPr>
          <a:lstStyle/>
          <a:p>
            <a:r>
              <a:rPr lang="en-US" sz="3200" dirty="0" smtClean="0">
                <a:solidFill>
                  <a:srgbClr val="0000FF"/>
                </a:solidFill>
              </a:rPr>
              <a:t>Color depth</a:t>
            </a:r>
            <a:r>
              <a:rPr lang="en-US" sz="3200" dirty="0" smtClean="0"/>
              <a:t>: The </a:t>
            </a:r>
            <a:r>
              <a:rPr lang="en-US" sz="3200" dirty="0"/>
              <a:t>amount of data that is used to represent a color </a:t>
            </a:r>
          </a:p>
          <a:p>
            <a:r>
              <a:rPr lang="en-US" sz="3200" dirty="0" err="1" smtClean="0">
                <a:solidFill>
                  <a:srgbClr val="3333FF"/>
                </a:solidFill>
              </a:rPr>
              <a:t>HiColor</a:t>
            </a:r>
            <a:r>
              <a:rPr lang="en-US" sz="3200" dirty="0" smtClean="0"/>
              <a:t>: A </a:t>
            </a:r>
            <a:r>
              <a:rPr lang="en-US" sz="3200" dirty="0"/>
              <a:t>16-bit color depth: five bits used for each number in an RGB value with the extra bit sometimes used to represent transparency </a:t>
            </a:r>
          </a:p>
          <a:p>
            <a:r>
              <a:rPr lang="en-US" sz="3200" dirty="0" err="1" smtClean="0">
                <a:solidFill>
                  <a:srgbClr val="3333FF"/>
                </a:solidFill>
              </a:rPr>
              <a:t>TrueColor</a:t>
            </a:r>
            <a:r>
              <a:rPr lang="en-US" sz="3200" dirty="0" smtClean="0">
                <a:solidFill>
                  <a:srgbClr val="3333FF"/>
                </a:solidFill>
              </a:rPr>
              <a:t>: </a:t>
            </a:r>
            <a:r>
              <a:rPr lang="en-US" sz="3200" dirty="0" smtClean="0"/>
              <a:t>A </a:t>
            </a:r>
            <a:r>
              <a:rPr lang="en-US" sz="3200" dirty="0"/>
              <a:t>24-bit color depth: eight bits used </a:t>
            </a:r>
            <a:r>
              <a:rPr lang="en-US" sz="3200" dirty="0" smtClean="0"/>
              <a:t>for each number </a:t>
            </a:r>
            <a:r>
              <a:rPr lang="en-US" sz="3200" dirty="0"/>
              <a:t>in an RGB </a:t>
            </a:r>
            <a:r>
              <a:rPr lang="en-US" sz="3200" dirty="0" smtClean="0"/>
              <a:t>value</a:t>
            </a:r>
            <a:endParaRPr lang="en-US" sz="3200" dirty="0"/>
          </a:p>
        </p:txBody>
      </p:sp>
      <p:sp>
        <p:nvSpPr>
          <p:cNvPr id="5" name="Date Placeholder 4"/>
          <p:cNvSpPr>
            <a:spLocks noGrp="1"/>
          </p:cNvSpPr>
          <p:nvPr>
            <p:ph type="dt" sz="half" idx="10"/>
          </p:nvPr>
        </p:nvSpPr>
        <p:spPr/>
        <p:txBody>
          <a:bodyPr/>
          <a:lstStyle/>
          <a:p>
            <a:fld id="{AF96BF6B-057D-4F0F-A386-D43D713ECF69}" type="datetime1">
              <a:rPr lang="en-US" smtClean="0"/>
              <a:t>3/3/2014</a:t>
            </a:fld>
            <a:endParaRPr lang="en-US"/>
          </a:p>
        </p:txBody>
      </p:sp>
    </p:spTree>
    <p:extLst>
      <p:ext uri="{BB962C8B-B14F-4D97-AF65-F5344CB8AC3E}">
        <p14:creationId xmlns:p14="http://schemas.microsoft.com/office/powerpoint/2010/main" val="21943487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title"/>
          </p:nvPr>
        </p:nvSpPr>
        <p:spPr/>
        <p:txBody>
          <a:bodyPr/>
          <a:lstStyle/>
          <a:p>
            <a:r>
              <a:rPr lang="en-US"/>
              <a:t>Representing Images and Graphics</a:t>
            </a:r>
            <a:endParaRPr lang="en-US" sz="2400" i="1"/>
          </a:p>
        </p:txBody>
      </p:sp>
      <p:pic>
        <p:nvPicPr>
          <p:cNvPr id="23556" name="Picture 4" descr="17606_02_0034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92275"/>
            <a:ext cx="4114800" cy="3486150"/>
          </a:xfrm>
          <a:prstGeom prst="rect">
            <a:avLst/>
          </a:prstGeom>
          <a:noFill/>
          <a:extLst>
            <a:ext uri="{909E8E84-426E-40dd-AFC4-6F175D3DCCD1}">
              <a14:hiddenFill xmlns:a14="http://schemas.microsoft.com/office/drawing/2010/main" xmlns="">
                <a:solidFill>
                  <a:srgbClr val="FFFFFF"/>
                </a:solidFill>
              </a14:hiddenFill>
            </a:ext>
          </a:extLst>
        </p:spPr>
      </p:pic>
      <p:sp>
        <p:nvSpPr>
          <p:cNvPr id="23557" name="Rectangle 5"/>
          <p:cNvSpPr>
            <a:spLocks noChangeArrowheads="1"/>
          </p:cNvSpPr>
          <p:nvPr/>
        </p:nvSpPr>
        <p:spPr bwMode="auto">
          <a:xfrm>
            <a:off x="6400800" y="2286000"/>
            <a:ext cx="2133600" cy="1828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r>
              <a:rPr lang="en-US"/>
              <a:t>A few TrueColor</a:t>
            </a:r>
          </a:p>
          <a:p>
            <a:r>
              <a:rPr lang="en-US"/>
              <a:t>RGB values  and </a:t>
            </a:r>
          </a:p>
          <a:p>
            <a:r>
              <a:rPr lang="en-US"/>
              <a:t>the colors they</a:t>
            </a:r>
          </a:p>
          <a:p>
            <a:r>
              <a:rPr lang="en-US"/>
              <a:t>represent</a:t>
            </a:r>
          </a:p>
        </p:txBody>
      </p:sp>
      <p:sp>
        <p:nvSpPr>
          <p:cNvPr id="4" name="Date Placeholder 3"/>
          <p:cNvSpPr>
            <a:spLocks noGrp="1"/>
          </p:cNvSpPr>
          <p:nvPr>
            <p:ph type="dt" sz="half" idx="10"/>
          </p:nvPr>
        </p:nvSpPr>
        <p:spPr/>
        <p:txBody>
          <a:bodyPr/>
          <a:lstStyle/>
          <a:p>
            <a:fld id="{AD5E632F-9EAB-4B3E-A076-0F94421D8D56}" type="datetime1">
              <a:rPr lang="en-US" smtClean="0"/>
              <a:t>3/3/2014</a:t>
            </a:fld>
            <a:endParaRPr lang="en-US"/>
          </a:p>
        </p:txBody>
      </p:sp>
    </p:spTree>
    <p:extLst>
      <p:ext uri="{BB962C8B-B14F-4D97-AF65-F5344CB8AC3E}">
        <p14:creationId xmlns:p14="http://schemas.microsoft.com/office/powerpoint/2010/main" val="22040462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p:txBody>
          <a:bodyPr/>
          <a:lstStyle/>
          <a:p>
            <a:r>
              <a:rPr lang="en-US"/>
              <a:t>Indexed Color</a:t>
            </a:r>
          </a:p>
        </p:txBody>
      </p:sp>
      <p:sp>
        <p:nvSpPr>
          <p:cNvPr id="11268" name="Rectangle 4"/>
          <p:cNvSpPr>
            <a:spLocks noGrp="1" noChangeArrowheads="1"/>
          </p:cNvSpPr>
          <p:nvPr>
            <p:ph type="body" idx="1"/>
          </p:nvPr>
        </p:nvSpPr>
        <p:spPr/>
        <p:txBody>
          <a:bodyPr/>
          <a:lstStyle/>
          <a:p>
            <a:r>
              <a:rPr lang="en-US" dirty="0"/>
              <a:t>A browser may support only a certain number of specific colors, creating a palette from which to choose</a:t>
            </a:r>
          </a:p>
        </p:txBody>
      </p:sp>
      <p:pic>
        <p:nvPicPr>
          <p:cNvPr id="11266" name="Picture 2" descr="c03f11"/>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352800"/>
            <a:ext cx="4038600" cy="2895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1269" name="Text Box 5"/>
          <p:cNvSpPr txBox="1">
            <a:spLocks noChangeArrowheads="1"/>
          </p:cNvSpPr>
          <p:nvPr/>
        </p:nvSpPr>
        <p:spPr bwMode="auto">
          <a:xfrm>
            <a:off x="6400800" y="4648200"/>
            <a:ext cx="236220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1400">
                <a:solidFill>
                  <a:srgbClr val="327CB8"/>
                </a:solidFill>
              </a:rPr>
              <a:t>Figure 3.11  </a:t>
            </a:r>
            <a:br>
              <a:rPr lang="en-US" sz="1400">
                <a:solidFill>
                  <a:srgbClr val="327CB8"/>
                </a:solidFill>
              </a:rPr>
            </a:br>
            <a:r>
              <a:rPr lang="en-US" sz="1400"/>
              <a:t>The Netscape color palette</a:t>
            </a:r>
          </a:p>
        </p:txBody>
      </p:sp>
      <p:sp>
        <p:nvSpPr>
          <p:cNvPr id="4" name="Date Placeholder 3"/>
          <p:cNvSpPr>
            <a:spLocks noGrp="1"/>
          </p:cNvSpPr>
          <p:nvPr>
            <p:ph type="dt" sz="half" idx="10"/>
          </p:nvPr>
        </p:nvSpPr>
        <p:spPr/>
        <p:txBody>
          <a:bodyPr/>
          <a:lstStyle/>
          <a:p>
            <a:fld id="{04949915-540E-429C-86A0-8C3265389565}" type="datetime1">
              <a:rPr lang="en-US" smtClean="0"/>
              <a:t>3/3/2014</a:t>
            </a:fld>
            <a:endParaRPr lang="en-US"/>
          </a:p>
        </p:txBody>
      </p:sp>
    </p:spTree>
    <p:extLst>
      <p:ext uri="{BB962C8B-B14F-4D97-AF65-F5344CB8AC3E}">
        <p14:creationId xmlns:p14="http://schemas.microsoft.com/office/powerpoint/2010/main" val="23166993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a:t>Digitized Images and Graphics</a:t>
            </a:r>
          </a:p>
        </p:txBody>
      </p:sp>
      <p:sp>
        <p:nvSpPr>
          <p:cNvPr id="129027" name="Rectangle 3"/>
          <p:cNvSpPr>
            <a:spLocks noGrp="1" noChangeArrowheads="1"/>
          </p:cNvSpPr>
          <p:nvPr>
            <p:ph type="body" idx="1"/>
          </p:nvPr>
        </p:nvSpPr>
        <p:spPr/>
        <p:txBody>
          <a:bodyPr>
            <a:normAutofit/>
          </a:bodyPr>
          <a:lstStyle/>
          <a:p>
            <a:r>
              <a:rPr lang="en-US" sz="2800" dirty="0">
                <a:solidFill>
                  <a:srgbClr val="0000FF"/>
                </a:solidFill>
              </a:rPr>
              <a:t>Digitizing a picture</a:t>
            </a:r>
            <a:r>
              <a:rPr lang="en-US" sz="2800" dirty="0"/>
              <a:t> </a:t>
            </a:r>
            <a:r>
              <a:rPr lang="en-US" sz="2500" dirty="0" smtClean="0"/>
              <a:t>Representing </a:t>
            </a:r>
            <a:r>
              <a:rPr lang="en-US" sz="2500" dirty="0"/>
              <a:t>it as a collection of individual dots called pixels</a:t>
            </a:r>
          </a:p>
          <a:p>
            <a:r>
              <a:rPr lang="en-US" sz="2800" dirty="0" smtClean="0">
                <a:solidFill>
                  <a:srgbClr val="0000FF"/>
                </a:solidFill>
              </a:rPr>
              <a:t>Resolution </a:t>
            </a:r>
            <a:r>
              <a:rPr lang="en-US" sz="2500" dirty="0" smtClean="0"/>
              <a:t>The </a:t>
            </a:r>
            <a:r>
              <a:rPr lang="en-US" sz="2500" dirty="0"/>
              <a:t>number of pixels used to represent a picture </a:t>
            </a:r>
          </a:p>
          <a:p>
            <a:pPr>
              <a:lnSpc>
                <a:spcPct val="110000"/>
              </a:lnSpc>
            </a:pPr>
            <a:r>
              <a:rPr lang="en-US" sz="2800" dirty="0">
                <a:solidFill>
                  <a:srgbClr val="0000FF"/>
                </a:solidFill>
              </a:rPr>
              <a:t>Raster Graphics</a:t>
            </a:r>
            <a:endParaRPr lang="en-US" sz="2800" dirty="0"/>
          </a:p>
          <a:p>
            <a:pPr lvl="1"/>
            <a:r>
              <a:rPr lang="en-US" sz="2500" dirty="0"/>
              <a:t>Storage of data on a pixel-by-pixel basis </a:t>
            </a:r>
          </a:p>
          <a:p>
            <a:pPr lvl="1">
              <a:lnSpc>
                <a:spcPct val="120000"/>
              </a:lnSpc>
            </a:pPr>
            <a:r>
              <a:rPr lang="en-US" sz="2500" dirty="0"/>
              <a:t>Bitmap (BMP), GIF, JPEG, and PNG are raster-</a:t>
            </a:r>
            <a:r>
              <a:rPr lang="en-US" sz="2500" dirty="0" err="1"/>
              <a:t>grahics</a:t>
            </a:r>
            <a:r>
              <a:rPr lang="en-US" sz="2500" dirty="0"/>
              <a:t> formats</a:t>
            </a:r>
            <a:endParaRPr lang="en-US" sz="2500" b="1" dirty="0"/>
          </a:p>
        </p:txBody>
      </p:sp>
      <p:sp>
        <p:nvSpPr>
          <p:cNvPr id="5" name="Date Placeholder 4"/>
          <p:cNvSpPr>
            <a:spLocks noGrp="1"/>
          </p:cNvSpPr>
          <p:nvPr>
            <p:ph type="dt" sz="half" idx="10"/>
          </p:nvPr>
        </p:nvSpPr>
        <p:spPr/>
        <p:txBody>
          <a:bodyPr/>
          <a:lstStyle/>
          <a:p>
            <a:fld id="{4C80A2F0-D254-46E9-BEC5-7F10A4D239E8}" type="datetime1">
              <a:rPr lang="en-US" smtClean="0"/>
              <a:t>3/3/2014</a:t>
            </a:fld>
            <a:endParaRPr lang="en-US"/>
          </a:p>
        </p:txBody>
      </p:sp>
    </p:spTree>
    <p:extLst>
      <p:ext uri="{BB962C8B-B14F-4D97-AF65-F5344CB8AC3E}">
        <p14:creationId xmlns:p14="http://schemas.microsoft.com/office/powerpoint/2010/main" val="41960678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a:t>Digitized Images and Graphics</a:t>
            </a:r>
          </a:p>
        </p:txBody>
      </p:sp>
      <p:sp>
        <p:nvSpPr>
          <p:cNvPr id="154627" name="Rectangle 3"/>
          <p:cNvSpPr>
            <a:spLocks noGrp="1" noChangeArrowheads="1"/>
          </p:cNvSpPr>
          <p:nvPr>
            <p:ph type="body" idx="1"/>
          </p:nvPr>
        </p:nvSpPr>
        <p:spPr>
          <a:xfrm>
            <a:off x="381000" y="1676400"/>
            <a:ext cx="8229600" cy="4114800"/>
          </a:xfrm>
        </p:spPr>
        <p:txBody>
          <a:bodyPr>
            <a:noAutofit/>
          </a:bodyPr>
          <a:lstStyle/>
          <a:p>
            <a:pPr>
              <a:lnSpc>
                <a:spcPct val="90000"/>
              </a:lnSpc>
            </a:pPr>
            <a:r>
              <a:rPr lang="en-US" sz="2800" dirty="0">
                <a:solidFill>
                  <a:srgbClr val="0000FF"/>
                </a:solidFill>
              </a:rPr>
              <a:t>Bitmap </a:t>
            </a:r>
            <a:r>
              <a:rPr lang="en-US" sz="2800" dirty="0" smtClean="0">
                <a:solidFill>
                  <a:srgbClr val="0000FF"/>
                </a:solidFill>
              </a:rPr>
              <a:t>format: </a:t>
            </a:r>
            <a:r>
              <a:rPr lang="en-US" sz="2800" dirty="0" smtClean="0"/>
              <a:t>Contains </a:t>
            </a:r>
            <a:r>
              <a:rPr lang="en-US" sz="2800" dirty="0"/>
              <a:t>the  pixel color values of the image from left to right and from top to bottom</a:t>
            </a:r>
          </a:p>
          <a:p>
            <a:pPr>
              <a:lnSpc>
                <a:spcPct val="90000"/>
              </a:lnSpc>
            </a:pPr>
            <a:r>
              <a:rPr lang="en-US" sz="2800" dirty="0">
                <a:solidFill>
                  <a:srgbClr val="0000FF"/>
                </a:solidFill>
              </a:rPr>
              <a:t>GIF format (indexed color</a:t>
            </a:r>
            <a:r>
              <a:rPr lang="en-US" sz="2800" dirty="0" smtClean="0">
                <a:solidFill>
                  <a:srgbClr val="0000FF"/>
                </a:solidFill>
              </a:rPr>
              <a:t>)</a:t>
            </a:r>
            <a:r>
              <a:rPr lang="en-US" sz="2800" dirty="0" smtClean="0"/>
              <a:t>: Each </a:t>
            </a:r>
            <a:r>
              <a:rPr lang="en-US" sz="2800" dirty="0"/>
              <a:t>image is made up of only 256 colors</a:t>
            </a:r>
          </a:p>
          <a:p>
            <a:pPr>
              <a:lnSpc>
                <a:spcPct val="90000"/>
              </a:lnSpc>
            </a:pPr>
            <a:r>
              <a:rPr lang="en-US" sz="2800" dirty="0">
                <a:solidFill>
                  <a:srgbClr val="0000FF"/>
                </a:solidFill>
              </a:rPr>
              <a:t>JPEG </a:t>
            </a:r>
            <a:r>
              <a:rPr lang="en-US" sz="2800" dirty="0" smtClean="0">
                <a:solidFill>
                  <a:srgbClr val="0000FF"/>
                </a:solidFill>
              </a:rPr>
              <a:t>format: </a:t>
            </a:r>
            <a:r>
              <a:rPr lang="en-US" sz="2800" dirty="0" smtClean="0"/>
              <a:t>Averages </a:t>
            </a:r>
            <a:r>
              <a:rPr lang="en-US" sz="2800" dirty="0"/>
              <a:t>color hues over short </a:t>
            </a:r>
            <a:r>
              <a:rPr lang="en-US" sz="2800" dirty="0" smtClean="0"/>
              <a:t>distances</a:t>
            </a:r>
            <a:endParaRPr lang="en-US" sz="2800" dirty="0"/>
          </a:p>
          <a:p>
            <a:pPr>
              <a:lnSpc>
                <a:spcPct val="90000"/>
              </a:lnSpc>
            </a:pPr>
            <a:r>
              <a:rPr lang="en-US" sz="2800" dirty="0">
                <a:solidFill>
                  <a:srgbClr val="0000FF"/>
                </a:solidFill>
              </a:rPr>
              <a:t>PNG </a:t>
            </a:r>
            <a:r>
              <a:rPr lang="en-US" sz="2800" dirty="0" smtClean="0">
                <a:solidFill>
                  <a:srgbClr val="0000FF"/>
                </a:solidFill>
              </a:rPr>
              <a:t>format: </a:t>
            </a:r>
            <a:r>
              <a:rPr lang="en-US" sz="2800" dirty="0" smtClean="0"/>
              <a:t>Like </a:t>
            </a:r>
            <a:r>
              <a:rPr lang="en-US" sz="2800" dirty="0"/>
              <a:t>GIF but achieves greater compression with wider range of color depths</a:t>
            </a:r>
          </a:p>
          <a:p>
            <a:pPr>
              <a:lnSpc>
                <a:spcPct val="90000"/>
              </a:lnSpc>
              <a:buFontTx/>
              <a:buNone/>
            </a:pPr>
            <a:endParaRPr lang="en-US" sz="2800" dirty="0"/>
          </a:p>
          <a:p>
            <a:pPr>
              <a:lnSpc>
                <a:spcPct val="90000"/>
              </a:lnSpc>
              <a:buFontTx/>
              <a:buNone/>
            </a:pPr>
            <a:r>
              <a:rPr lang="en-US" sz="2800" i="1" dirty="0" smtClean="0"/>
              <a:t>Which </a:t>
            </a:r>
            <a:r>
              <a:rPr lang="en-US" sz="2800" i="1" dirty="0"/>
              <a:t>is better for line drawings? Pictures?</a:t>
            </a:r>
            <a:endParaRPr lang="en-US" sz="2800" dirty="0"/>
          </a:p>
        </p:txBody>
      </p:sp>
      <p:sp>
        <p:nvSpPr>
          <p:cNvPr id="5" name="Date Placeholder 4"/>
          <p:cNvSpPr>
            <a:spLocks noGrp="1"/>
          </p:cNvSpPr>
          <p:nvPr>
            <p:ph type="dt" sz="half" idx="10"/>
          </p:nvPr>
        </p:nvSpPr>
        <p:spPr/>
        <p:txBody>
          <a:bodyPr/>
          <a:lstStyle/>
          <a:p>
            <a:fld id="{35BE6374-C8FC-4657-BA6A-9C6E3AEF01E7}" type="datetime1">
              <a:rPr lang="en-US" smtClean="0"/>
              <a:t>3/3/2014</a:t>
            </a:fld>
            <a:endParaRPr lang="en-US"/>
          </a:p>
        </p:txBody>
      </p:sp>
    </p:spTree>
    <p:extLst>
      <p:ext uri="{BB962C8B-B14F-4D97-AF65-F5344CB8AC3E}">
        <p14:creationId xmlns:p14="http://schemas.microsoft.com/office/powerpoint/2010/main" val="8652079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title"/>
          </p:nvPr>
        </p:nvSpPr>
        <p:spPr/>
        <p:txBody>
          <a:bodyPr/>
          <a:lstStyle/>
          <a:p>
            <a:r>
              <a:rPr lang="en-US"/>
              <a:t>Digitized Images and Graphics</a:t>
            </a:r>
            <a:endParaRPr lang="en-US" sz="2400" i="1"/>
          </a:p>
        </p:txBody>
      </p:sp>
      <p:pic>
        <p:nvPicPr>
          <p:cNvPr id="4" name="Picture 3"/>
          <p:cNvPicPr>
            <a:picLocks noChangeAspect="1"/>
          </p:cNvPicPr>
          <p:nvPr/>
        </p:nvPicPr>
        <p:blipFill>
          <a:blip r:embed="rId2"/>
          <a:stretch>
            <a:fillRect/>
          </a:stretch>
        </p:blipFill>
        <p:spPr>
          <a:xfrm>
            <a:off x="2209800" y="1447800"/>
            <a:ext cx="4483100" cy="4940300"/>
          </a:xfrm>
          <a:prstGeom prst="rect">
            <a:avLst/>
          </a:prstGeom>
        </p:spPr>
      </p:pic>
      <p:sp>
        <p:nvSpPr>
          <p:cNvPr id="7" name="Date Placeholder 6"/>
          <p:cNvSpPr>
            <a:spLocks noGrp="1"/>
          </p:cNvSpPr>
          <p:nvPr>
            <p:ph type="dt" sz="half" idx="10"/>
          </p:nvPr>
        </p:nvSpPr>
        <p:spPr/>
        <p:txBody>
          <a:bodyPr/>
          <a:lstStyle/>
          <a:p>
            <a:fld id="{EFFFB9C9-D92D-48A5-89E3-20E567F218CE}" type="datetime1">
              <a:rPr lang="en-US" smtClean="0"/>
              <a:t>3/3/2014</a:t>
            </a:fld>
            <a:endParaRPr lang="en-US"/>
          </a:p>
        </p:txBody>
      </p:sp>
    </p:spTree>
    <p:extLst>
      <p:ext uri="{BB962C8B-B14F-4D97-AF65-F5344CB8AC3E}">
        <p14:creationId xmlns:p14="http://schemas.microsoft.com/office/powerpoint/2010/main" val="38257473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a:t>Vector Graphics</a:t>
            </a:r>
          </a:p>
        </p:txBody>
      </p:sp>
      <p:sp>
        <p:nvSpPr>
          <p:cNvPr id="130051" name="Rectangle 3"/>
          <p:cNvSpPr>
            <a:spLocks noGrp="1" noChangeArrowheads="1"/>
          </p:cNvSpPr>
          <p:nvPr>
            <p:ph sz="quarter" idx="1"/>
          </p:nvPr>
        </p:nvSpPr>
        <p:spPr/>
        <p:txBody>
          <a:bodyPr>
            <a:normAutofit/>
          </a:bodyPr>
          <a:lstStyle/>
          <a:p>
            <a:pPr>
              <a:lnSpc>
                <a:spcPct val="90000"/>
              </a:lnSpc>
            </a:pPr>
            <a:r>
              <a:rPr lang="en-US" dirty="0">
                <a:solidFill>
                  <a:srgbClr val="0000FF"/>
                </a:solidFill>
              </a:rPr>
              <a:t>Vector graphics</a:t>
            </a:r>
            <a:r>
              <a:rPr lang="en-US" dirty="0"/>
              <a:t> </a:t>
            </a:r>
          </a:p>
          <a:p>
            <a:pPr lvl="1">
              <a:lnSpc>
                <a:spcPct val="90000"/>
              </a:lnSpc>
            </a:pPr>
            <a:r>
              <a:rPr lang="en-US" dirty="0"/>
              <a:t>A format that describes an image in terms of lines and geometric shapes </a:t>
            </a:r>
            <a:endParaRPr lang="en-US" sz="1500" dirty="0"/>
          </a:p>
          <a:p>
            <a:pPr lvl="1">
              <a:lnSpc>
                <a:spcPct val="90000"/>
              </a:lnSpc>
            </a:pPr>
            <a:r>
              <a:rPr lang="en-US" dirty="0"/>
              <a:t>A vector graphic is a series of commands that describe a line</a:t>
            </a:r>
            <a:r>
              <a:rPr lang="ja-JP" altLang="en-US" dirty="0">
                <a:latin typeface="Arial"/>
              </a:rPr>
              <a:t>’</a:t>
            </a:r>
            <a:r>
              <a:rPr lang="en-US" dirty="0"/>
              <a:t>s direction, thickness, and color </a:t>
            </a:r>
            <a:endParaRPr lang="en-US" sz="1700" dirty="0"/>
          </a:p>
          <a:p>
            <a:pPr lvl="1">
              <a:lnSpc>
                <a:spcPct val="90000"/>
              </a:lnSpc>
            </a:pPr>
            <a:r>
              <a:rPr lang="en-US" dirty="0"/>
              <a:t>The file sizes tend to be smaller because not every pixel is </a:t>
            </a:r>
            <a:r>
              <a:rPr lang="en-US" dirty="0" smtClean="0"/>
              <a:t>described</a:t>
            </a:r>
          </a:p>
          <a:p>
            <a:pPr lvl="1">
              <a:lnSpc>
                <a:spcPct val="90000"/>
              </a:lnSpc>
            </a:pPr>
            <a:endParaRPr lang="pl-PL" dirty="0"/>
          </a:p>
          <a:p>
            <a:pPr lvl="1">
              <a:lnSpc>
                <a:spcPct val="90000"/>
              </a:lnSpc>
            </a:pPr>
            <a:endParaRPr lang="en-US" dirty="0"/>
          </a:p>
        </p:txBody>
      </p:sp>
      <p:sp>
        <p:nvSpPr>
          <p:cNvPr id="7" name="Date Placeholder 6"/>
          <p:cNvSpPr>
            <a:spLocks noGrp="1"/>
          </p:cNvSpPr>
          <p:nvPr>
            <p:ph type="dt" sz="half" idx="10"/>
          </p:nvPr>
        </p:nvSpPr>
        <p:spPr/>
        <p:txBody>
          <a:bodyPr/>
          <a:lstStyle/>
          <a:p>
            <a:fld id="{A379D8AE-7450-4F9B-95CD-E567C9CA33B9}" type="datetime1">
              <a:rPr lang="en-US" smtClean="0"/>
              <a:t>3/3/2014</a:t>
            </a:fld>
            <a:endParaRPr lang="en-US"/>
          </a:p>
        </p:txBody>
      </p:sp>
    </p:spTree>
    <p:extLst>
      <p:ext uri="{BB962C8B-B14F-4D97-AF65-F5344CB8AC3E}">
        <p14:creationId xmlns:p14="http://schemas.microsoft.com/office/powerpoint/2010/main" val="33835111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a:t>Vector Graphics</a:t>
            </a:r>
            <a:endParaRPr lang="en-US" sz="2400" i="1"/>
          </a:p>
        </p:txBody>
      </p:sp>
      <p:sp>
        <p:nvSpPr>
          <p:cNvPr id="131075" name="Rectangle 3"/>
          <p:cNvSpPr>
            <a:spLocks noGrp="1" noChangeArrowheads="1"/>
          </p:cNvSpPr>
          <p:nvPr>
            <p:ph sz="quarter" idx="1"/>
          </p:nvPr>
        </p:nvSpPr>
        <p:spPr/>
        <p:txBody>
          <a:bodyPr>
            <a:normAutofit/>
          </a:bodyPr>
          <a:lstStyle/>
          <a:p>
            <a:r>
              <a:rPr lang="en-US" b="1" dirty="0" smtClean="0"/>
              <a:t>Pros:</a:t>
            </a:r>
            <a:r>
              <a:rPr lang="en-US" dirty="0" smtClean="0"/>
              <a:t> Vector </a:t>
            </a:r>
            <a:r>
              <a:rPr lang="en-US" dirty="0"/>
              <a:t>graphics can be resized mathematically and changes can be calculated dynamically as needed</a:t>
            </a:r>
          </a:p>
          <a:p>
            <a:endParaRPr lang="en-US" dirty="0"/>
          </a:p>
          <a:p>
            <a:r>
              <a:rPr lang="en-US" b="1" dirty="0" smtClean="0"/>
              <a:t>Cons:</a:t>
            </a:r>
            <a:r>
              <a:rPr lang="en-US" dirty="0" smtClean="0"/>
              <a:t> Vector </a:t>
            </a:r>
            <a:r>
              <a:rPr lang="en-US" dirty="0"/>
              <a:t>graphics are </a:t>
            </a:r>
            <a:r>
              <a:rPr lang="en-US" i="1" dirty="0"/>
              <a:t>not</a:t>
            </a:r>
            <a:r>
              <a:rPr lang="en-US" dirty="0"/>
              <a:t> good for representing real-world images</a:t>
            </a:r>
          </a:p>
        </p:txBody>
      </p:sp>
      <p:pic>
        <p:nvPicPr>
          <p:cNvPr id="8" name="Picture 7"/>
          <p:cNvPicPr>
            <a:picLocks noChangeAspect="1"/>
          </p:cNvPicPr>
          <p:nvPr/>
        </p:nvPicPr>
        <p:blipFill>
          <a:blip r:embed="rId2"/>
          <a:stretch>
            <a:fillRect/>
          </a:stretch>
        </p:blipFill>
        <p:spPr>
          <a:xfrm>
            <a:off x="5410200" y="1600200"/>
            <a:ext cx="3556902" cy="4572000"/>
          </a:xfrm>
          <a:prstGeom prst="rect">
            <a:avLst/>
          </a:prstGeom>
        </p:spPr>
      </p:pic>
      <p:sp>
        <p:nvSpPr>
          <p:cNvPr id="10" name="Date Placeholder 9"/>
          <p:cNvSpPr>
            <a:spLocks noGrp="1"/>
          </p:cNvSpPr>
          <p:nvPr>
            <p:ph type="dt" sz="half" idx="4294967295"/>
          </p:nvPr>
        </p:nvSpPr>
        <p:spPr>
          <a:xfrm>
            <a:off x="6096000" y="6248400"/>
            <a:ext cx="2667000" cy="365125"/>
          </a:xfrm>
          <a:prstGeom prst="rect">
            <a:avLst/>
          </a:prstGeom>
        </p:spPr>
        <p:txBody>
          <a:bodyPr/>
          <a:lstStyle/>
          <a:p>
            <a:fld id="{D0DBD106-4888-4CB3-A6C9-373B8B0D46B1}" type="datetime1">
              <a:rPr lang="en-US" smtClean="0"/>
              <a:t>3/3/2014</a:t>
            </a:fld>
            <a:endParaRPr lang="en-US"/>
          </a:p>
        </p:txBody>
      </p:sp>
    </p:spTree>
    <p:extLst>
      <p:ext uri="{BB962C8B-B14F-4D97-AF65-F5344CB8AC3E}">
        <p14:creationId xmlns:p14="http://schemas.microsoft.com/office/powerpoint/2010/main" val="27815807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a:t>Representing Video</a:t>
            </a:r>
          </a:p>
        </p:txBody>
      </p:sp>
      <p:sp>
        <p:nvSpPr>
          <p:cNvPr id="132099" name="Rectangle 3"/>
          <p:cNvSpPr>
            <a:spLocks noGrp="1" noChangeArrowheads="1"/>
          </p:cNvSpPr>
          <p:nvPr>
            <p:ph type="body" idx="1"/>
          </p:nvPr>
        </p:nvSpPr>
        <p:spPr>
          <a:xfrm>
            <a:off x="381000" y="1447800"/>
            <a:ext cx="8458200" cy="4876800"/>
          </a:xfrm>
        </p:spPr>
        <p:txBody>
          <a:bodyPr/>
          <a:lstStyle/>
          <a:p>
            <a:r>
              <a:rPr lang="en-US" dirty="0">
                <a:solidFill>
                  <a:srgbClr val="0000FF"/>
                </a:solidFill>
              </a:rPr>
              <a:t>Video codec </a:t>
            </a:r>
            <a:r>
              <a:rPr lang="en-US" dirty="0" err="1">
                <a:solidFill>
                  <a:srgbClr val="0000FF"/>
                </a:solidFill>
              </a:rPr>
              <a:t>COmpressor</a:t>
            </a:r>
            <a:r>
              <a:rPr lang="en-US" dirty="0">
                <a:solidFill>
                  <a:srgbClr val="0000FF"/>
                </a:solidFill>
              </a:rPr>
              <a:t>/</a:t>
            </a:r>
            <a:r>
              <a:rPr lang="en-US" dirty="0" err="1">
                <a:solidFill>
                  <a:srgbClr val="0000FF"/>
                </a:solidFill>
              </a:rPr>
              <a:t>DECompressor</a:t>
            </a:r>
            <a:r>
              <a:rPr lang="en-US" dirty="0"/>
              <a:t> Methods used to shrink the size of a movie to allow it to be played on a computer or over a network </a:t>
            </a:r>
          </a:p>
          <a:p>
            <a:pPr>
              <a:buFontTx/>
              <a:buNone/>
            </a:pPr>
            <a:endParaRPr lang="en-US" dirty="0"/>
          </a:p>
          <a:p>
            <a:r>
              <a:rPr lang="en-US" dirty="0"/>
              <a:t>Almost all video codecs use </a:t>
            </a:r>
            <a:r>
              <a:rPr lang="en-US" dirty="0" err="1"/>
              <a:t>lossy</a:t>
            </a:r>
            <a:r>
              <a:rPr lang="en-US" dirty="0"/>
              <a:t> compressions to minimize the huge amounts of data associated with video</a:t>
            </a:r>
          </a:p>
        </p:txBody>
      </p:sp>
      <p:sp>
        <p:nvSpPr>
          <p:cNvPr id="6" name="Date Placeholder 5"/>
          <p:cNvSpPr>
            <a:spLocks noGrp="1"/>
          </p:cNvSpPr>
          <p:nvPr>
            <p:ph type="dt" sz="half" idx="10"/>
          </p:nvPr>
        </p:nvSpPr>
        <p:spPr/>
        <p:txBody>
          <a:bodyPr/>
          <a:lstStyle/>
          <a:p>
            <a:fld id="{817AC61B-1796-4AD6-B9B7-7CD958113375}" type="datetime1">
              <a:rPr lang="en-US" smtClean="0"/>
              <a:t>3/3/2014</a:t>
            </a:fld>
            <a:endParaRPr lang="en-US"/>
          </a:p>
        </p:txBody>
      </p:sp>
    </p:spTree>
    <p:extLst>
      <p:ext uri="{BB962C8B-B14F-4D97-AF65-F5344CB8AC3E}">
        <p14:creationId xmlns:p14="http://schemas.microsoft.com/office/powerpoint/2010/main" val="33059080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t>Data and Computers</a:t>
            </a:r>
            <a:endParaRPr lang="en-US" sz="2400" i="1"/>
          </a:p>
        </p:txBody>
      </p:sp>
      <p:sp>
        <p:nvSpPr>
          <p:cNvPr id="53251" name="Rectangle 3"/>
          <p:cNvSpPr>
            <a:spLocks noGrp="1" noChangeArrowheads="1"/>
          </p:cNvSpPr>
          <p:nvPr>
            <p:ph type="body" idx="1"/>
          </p:nvPr>
        </p:nvSpPr>
        <p:spPr/>
        <p:txBody>
          <a:bodyPr>
            <a:normAutofit lnSpcReduction="10000"/>
          </a:bodyPr>
          <a:lstStyle/>
          <a:p>
            <a:pPr>
              <a:lnSpc>
                <a:spcPct val="90000"/>
              </a:lnSpc>
            </a:pPr>
            <a:r>
              <a:rPr lang="en-US" sz="2800" b="1" dirty="0">
                <a:solidFill>
                  <a:srgbClr val="3333FF"/>
                </a:solidFill>
              </a:rPr>
              <a:t>Data </a:t>
            </a:r>
            <a:r>
              <a:rPr lang="en-US" sz="2800" b="1" dirty="0" smtClean="0">
                <a:solidFill>
                  <a:srgbClr val="3333FF"/>
                </a:solidFill>
              </a:rPr>
              <a:t>compression</a:t>
            </a:r>
            <a:r>
              <a:rPr lang="en-US" sz="2800" b="1" dirty="0" smtClean="0"/>
              <a:t>: </a:t>
            </a:r>
            <a:r>
              <a:rPr lang="en-US" sz="2800" dirty="0" smtClean="0">
                <a:cs typeface="Arial" charset="0"/>
              </a:rPr>
              <a:t>Reduction </a:t>
            </a:r>
            <a:r>
              <a:rPr lang="en-US" sz="2800" dirty="0">
                <a:cs typeface="Arial" charset="0"/>
              </a:rPr>
              <a:t>in the amount of space needed to store a piece of data</a:t>
            </a:r>
          </a:p>
          <a:p>
            <a:pPr>
              <a:lnSpc>
                <a:spcPct val="90000"/>
              </a:lnSpc>
            </a:pPr>
            <a:r>
              <a:rPr lang="en-US" sz="2800" b="1" dirty="0">
                <a:solidFill>
                  <a:srgbClr val="3333FF"/>
                </a:solidFill>
                <a:cs typeface="Arial" charset="0"/>
              </a:rPr>
              <a:t>Compression </a:t>
            </a:r>
            <a:r>
              <a:rPr lang="en-US" sz="2800" b="1" dirty="0" smtClean="0">
                <a:solidFill>
                  <a:srgbClr val="3333FF"/>
                </a:solidFill>
                <a:cs typeface="Arial" charset="0"/>
              </a:rPr>
              <a:t>ratio</a:t>
            </a:r>
            <a:r>
              <a:rPr lang="en-US" sz="2800" dirty="0" smtClean="0">
                <a:cs typeface="Arial" charset="0"/>
              </a:rPr>
              <a:t>: The </a:t>
            </a:r>
            <a:r>
              <a:rPr lang="en-US" sz="2800" dirty="0">
                <a:cs typeface="Arial" charset="0"/>
              </a:rPr>
              <a:t>size of the compressed data divided by the size of the original data</a:t>
            </a:r>
          </a:p>
          <a:p>
            <a:pPr>
              <a:lnSpc>
                <a:spcPct val="90000"/>
              </a:lnSpc>
            </a:pPr>
            <a:r>
              <a:rPr lang="en-US" sz="2800" dirty="0">
                <a:cs typeface="Arial" charset="0"/>
              </a:rPr>
              <a:t>A data compression techniques can be</a:t>
            </a:r>
          </a:p>
          <a:p>
            <a:pPr lvl="1">
              <a:lnSpc>
                <a:spcPct val="90000"/>
              </a:lnSpc>
            </a:pPr>
            <a:r>
              <a:rPr lang="en-US" sz="2800" b="1" dirty="0">
                <a:solidFill>
                  <a:srgbClr val="3333FF"/>
                </a:solidFill>
                <a:cs typeface="Arial" charset="0"/>
              </a:rPr>
              <a:t>lossless</a:t>
            </a:r>
            <a:r>
              <a:rPr lang="en-US" sz="2800" dirty="0">
                <a:cs typeface="Arial" charset="0"/>
              </a:rPr>
              <a:t>, which means the data can be retrieved </a:t>
            </a:r>
            <a:r>
              <a:rPr lang="en-US" sz="2800" dirty="0">
                <a:solidFill>
                  <a:srgbClr val="FF0000"/>
                </a:solidFill>
                <a:cs typeface="Arial" charset="0"/>
              </a:rPr>
              <a:t>without any loss</a:t>
            </a:r>
            <a:r>
              <a:rPr lang="en-US" sz="2800" dirty="0">
                <a:cs typeface="Arial" charset="0"/>
              </a:rPr>
              <a:t> of the original information</a:t>
            </a:r>
          </a:p>
          <a:p>
            <a:pPr lvl="1">
              <a:lnSpc>
                <a:spcPct val="90000"/>
              </a:lnSpc>
            </a:pPr>
            <a:r>
              <a:rPr lang="en-US" sz="2800" b="1" dirty="0" err="1">
                <a:solidFill>
                  <a:srgbClr val="3333FF"/>
                </a:solidFill>
                <a:cs typeface="Arial" charset="0"/>
              </a:rPr>
              <a:t>lossy</a:t>
            </a:r>
            <a:r>
              <a:rPr lang="en-US" sz="2800" dirty="0">
                <a:cs typeface="Arial" charset="0"/>
              </a:rPr>
              <a:t>, which means some information </a:t>
            </a:r>
            <a:r>
              <a:rPr lang="en-US" sz="2800" dirty="0">
                <a:solidFill>
                  <a:srgbClr val="FF0000"/>
                </a:solidFill>
                <a:cs typeface="Arial" charset="0"/>
              </a:rPr>
              <a:t>may be lost</a:t>
            </a:r>
            <a:r>
              <a:rPr lang="en-US" sz="2800" dirty="0">
                <a:cs typeface="Arial" charset="0"/>
              </a:rPr>
              <a:t> in the process of compaction</a:t>
            </a:r>
          </a:p>
        </p:txBody>
      </p:sp>
      <p:sp>
        <p:nvSpPr>
          <p:cNvPr id="5" name="Date Placeholder 4"/>
          <p:cNvSpPr>
            <a:spLocks noGrp="1"/>
          </p:cNvSpPr>
          <p:nvPr>
            <p:ph type="dt" sz="half" idx="10"/>
          </p:nvPr>
        </p:nvSpPr>
        <p:spPr/>
        <p:txBody>
          <a:bodyPr/>
          <a:lstStyle/>
          <a:p>
            <a:fld id="{61E0B2CC-2514-4656-8FC5-8F4B14177538}" type="datetime1">
              <a:rPr lang="en-US" smtClean="0"/>
              <a:t>3/3/2014</a:t>
            </a:fld>
            <a:endParaRPr lang="en-US"/>
          </a:p>
        </p:txBody>
      </p:sp>
    </p:spTree>
    <p:extLst>
      <p:ext uri="{BB962C8B-B14F-4D97-AF65-F5344CB8AC3E}">
        <p14:creationId xmlns:p14="http://schemas.microsoft.com/office/powerpoint/2010/main" val="16246707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a:t>Representing Video</a:t>
            </a:r>
            <a:endParaRPr lang="en-US" sz="2400" i="1"/>
          </a:p>
        </p:txBody>
      </p:sp>
      <p:sp>
        <p:nvSpPr>
          <p:cNvPr id="133123" name="Rectangle 3"/>
          <p:cNvSpPr>
            <a:spLocks noGrp="1" noChangeArrowheads="1"/>
          </p:cNvSpPr>
          <p:nvPr>
            <p:ph type="body" idx="1"/>
          </p:nvPr>
        </p:nvSpPr>
        <p:spPr/>
        <p:txBody>
          <a:bodyPr/>
          <a:lstStyle/>
          <a:p>
            <a:r>
              <a:rPr lang="en-US" sz="2800" b="1" dirty="0">
                <a:solidFill>
                  <a:srgbClr val="3333FF"/>
                </a:solidFill>
              </a:rPr>
              <a:t>Temporal compression</a:t>
            </a:r>
            <a:r>
              <a:rPr lang="en-US" sz="2800" dirty="0"/>
              <a:t>  </a:t>
            </a:r>
          </a:p>
          <a:p>
            <a:pPr lvl="1"/>
            <a:r>
              <a:rPr lang="en-US" sz="2500" dirty="0"/>
              <a:t>A technique based  on differences between consecutive frames: If most of an image in two frames </a:t>
            </a:r>
            <a:r>
              <a:rPr lang="en-US" sz="2500" dirty="0" err="1"/>
              <a:t>hasn</a:t>
            </a:r>
            <a:r>
              <a:rPr lang="ja-JP" altLang="en-US" sz="2500" dirty="0">
                <a:latin typeface="Arial"/>
              </a:rPr>
              <a:t>’</a:t>
            </a:r>
            <a:r>
              <a:rPr lang="en-US" sz="2500" dirty="0"/>
              <a:t>t changed, why should we waste space to duplicate all of the similar information?</a:t>
            </a:r>
          </a:p>
          <a:p>
            <a:r>
              <a:rPr lang="en-US" sz="2800" b="1" dirty="0">
                <a:solidFill>
                  <a:srgbClr val="3333FF"/>
                </a:solidFill>
              </a:rPr>
              <a:t>Spatial compression</a:t>
            </a:r>
            <a:r>
              <a:rPr lang="en-US" sz="2800" dirty="0"/>
              <a:t>  </a:t>
            </a:r>
          </a:p>
          <a:p>
            <a:pPr lvl="1"/>
            <a:r>
              <a:rPr lang="en-US" sz="2500" dirty="0"/>
              <a:t>A technique based on removing redundant information within a frame: This problem is essentially the same as that faced when compressing still images</a:t>
            </a:r>
          </a:p>
        </p:txBody>
      </p:sp>
      <p:sp>
        <p:nvSpPr>
          <p:cNvPr id="6" name="Date Placeholder 5"/>
          <p:cNvSpPr>
            <a:spLocks noGrp="1"/>
          </p:cNvSpPr>
          <p:nvPr>
            <p:ph type="dt" sz="half" idx="10"/>
          </p:nvPr>
        </p:nvSpPr>
        <p:spPr/>
        <p:txBody>
          <a:bodyPr/>
          <a:lstStyle/>
          <a:p>
            <a:fld id="{60D41E2A-F4C3-46CF-9BDE-0BD66EAF55A2}" type="datetime1">
              <a:rPr lang="en-US" smtClean="0"/>
              <a:t>3/3/2014</a:t>
            </a:fld>
            <a:endParaRPr lang="en-US"/>
          </a:p>
        </p:txBody>
      </p:sp>
    </p:spTree>
    <p:extLst>
      <p:ext uri="{BB962C8B-B14F-4D97-AF65-F5344CB8AC3E}">
        <p14:creationId xmlns:p14="http://schemas.microsoft.com/office/powerpoint/2010/main" val="15554379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class exercise</a:t>
            </a:r>
            <a:endParaRPr lang="en-US" dirty="0"/>
          </a:p>
        </p:txBody>
      </p:sp>
      <p:sp>
        <p:nvSpPr>
          <p:cNvPr id="3" name="Content Placeholder 2"/>
          <p:cNvSpPr>
            <a:spLocks noGrp="1"/>
          </p:cNvSpPr>
          <p:nvPr>
            <p:ph idx="1"/>
          </p:nvPr>
        </p:nvSpPr>
        <p:spPr/>
        <p:txBody>
          <a:bodyPr>
            <a:normAutofit/>
          </a:bodyPr>
          <a:lstStyle/>
          <a:p>
            <a:r>
              <a:rPr lang="en-US" dirty="0" smtClean="0"/>
              <a:t>1. What </a:t>
            </a:r>
            <a:r>
              <a:rPr lang="en-US" dirty="0"/>
              <a:t>does it mean to digitize something</a:t>
            </a:r>
            <a:r>
              <a:rPr lang="en-US" dirty="0" smtClean="0"/>
              <a:t>?</a:t>
            </a:r>
          </a:p>
          <a:p>
            <a:endParaRPr lang="en-US" dirty="0" smtClean="0"/>
          </a:p>
          <a:p>
            <a:r>
              <a:rPr lang="en-US" dirty="0" smtClean="0"/>
              <a:t>2. How </a:t>
            </a:r>
            <a:r>
              <a:rPr lang="en-US" dirty="0"/>
              <a:t>many things can be represented with five bits</a:t>
            </a:r>
            <a:r>
              <a:rPr lang="en-US" dirty="0" smtClean="0"/>
              <a:t>?</a:t>
            </a:r>
          </a:p>
          <a:p>
            <a:endParaRPr lang="en-US" dirty="0"/>
          </a:p>
          <a:p>
            <a:r>
              <a:rPr lang="en-US" dirty="0" smtClean="0"/>
              <a:t>3. </a:t>
            </a:r>
            <a:r>
              <a:rPr lang="en-US" dirty="0"/>
              <a:t>What is resolution</a:t>
            </a:r>
            <a:r>
              <a:rPr lang="en-US" dirty="0" smtClean="0"/>
              <a:t>?</a:t>
            </a:r>
          </a:p>
          <a:p>
            <a:endParaRPr lang="en-US" dirty="0" smtClean="0"/>
          </a:p>
          <a:p>
            <a:r>
              <a:rPr lang="en-US" dirty="0" smtClean="0"/>
              <a:t>4. Design a number system based on base 11</a:t>
            </a:r>
          </a:p>
          <a:p>
            <a:pPr lvl="1"/>
            <a:r>
              <a:rPr lang="en-US" dirty="0" smtClean="0"/>
              <a:t>(a) calculate 5, 12, 21 in base 11.</a:t>
            </a:r>
          </a:p>
          <a:p>
            <a:pPr lvl="1"/>
            <a:r>
              <a:rPr lang="en-US" dirty="0" smtClean="0"/>
              <a:t>(b) calculate 15+97 </a:t>
            </a:r>
            <a:r>
              <a:rPr lang="en-US" dirty="0"/>
              <a:t>in base </a:t>
            </a:r>
            <a:r>
              <a:rPr lang="en-US" dirty="0" smtClean="0"/>
              <a:t>11 </a:t>
            </a:r>
          </a:p>
          <a:p>
            <a:pPr lvl="1"/>
            <a:r>
              <a:rPr lang="en-US" dirty="0" smtClean="0"/>
              <a:t>(c) calculate 21-17 in base 11</a:t>
            </a:r>
            <a:endParaRPr lang="en-US" dirty="0"/>
          </a:p>
        </p:txBody>
      </p:sp>
      <p:sp>
        <p:nvSpPr>
          <p:cNvPr id="4" name="Date Placeholder 3"/>
          <p:cNvSpPr>
            <a:spLocks noGrp="1"/>
          </p:cNvSpPr>
          <p:nvPr>
            <p:ph type="dt" sz="half" idx="10"/>
          </p:nvPr>
        </p:nvSpPr>
        <p:spPr/>
        <p:txBody>
          <a:bodyPr/>
          <a:lstStyle/>
          <a:p>
            <a:fld id="{8EBCE25D-AE30-4833-8511-B2E038ECAAAD}" type="datetime1">
              <a:rPr lang="en-US" smtClean="0"/>
              <a:t>3/4/2014</a:t>
            </a:fld>
            <a:endParaRPr lang="en-US"/>
          </a:p>
        </p:txBody>
      </p:sp>
    </p:spTree>
    <p:extLst>
      <p:ext uri="{BB962C8B-B14F-4D97-AF65-F5344CB8AC3E}">
        <p14:creationId xmlns:p14="http://schemas.microsoft.com/office/powerpoint/2010/main" val="3669727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a:bodyPr>
          <a:lstStyle/>
          <a:p>
            <a:r>
              <a:rPr lang="en-US" dirty="0"/>
              <a:t>Analog </a:t>
            </a:r>
            <a:r>
              <a:rPr lang="en-US" dirty="0" smtClean="0"/>
              <a:t>vs. Digital</a:t>
            </a:r>
            <a:endParaRPr lang="en-US" sz="2400" i="1" dirty="0"/>
          </a:p>
        </p:txBody>
      </p:sp>
      <p:sp>
        <p:nvSpPr>
          <p:cNvPr id="55299" name="Rectangle 3"/>
          <p:cNvSpPr>
            <a:spLocks noGrp="1" noChangeArrowheads="1"/>
          </p:cNvSpPr>
          <p:nvPr>
            <p:ph type="body" idx="1"/>
          </p:nvPr>
        </p:nvSpPr>
        <p:spPr/>
        <p:txBody>
          <a:bodyPr>
            <a:normAutofit/>
          </a:bodyPr>
          <a:lstStyle/>
          <a:p>
            <a:r>
              <a:rPr lang="en-US" sz="2800" dirty="0"/>
              <a:t>Information can be represented in one of two ways: </a:t>
            </a:r>
            <a:r>
              <a:rPr lang="en-US" sz="2800" b="1" dirty="0">
                <a:solidFill>
                  <a:srgbClr val="FF0000"/>
                </a:solidFill>
              </a:rPr>
              <a:t>analog</a:t>
            </a:r>
            <a:r>
              <a:rPr lang="en-US" sz="2800" dirty="0"/>
              <a:t> or </a:t>
            </a:r>
            <a:r>
              <a:rPr lang="en-US" sz="2800" b="1" dirty="0">
                <a:solidFill>
                  <a:srgbClr val="FF0000"/>
                </a:solidFill>
              </a:rPr>
              <a:t>digital</a:t>
            </a:r>
            <a:r>
              <a:rPr lang="en-US" sz="2800" dirty="0"/>
              <a:t> </a:t>
            </a:r>
            <a:endParaRPr lang="en-US" sz="2800" b="1" dirty="0"/>
          </a:p>
          <a:p>
            <a:pPr lvl="1"/>
            <a:r>
              <a:rPr lang="en-US" sz="2400" b="1" dirty="0">
                <a:solidFill>
                  <a:srgbClr val="3333FF"/>
                </a:solidFill>
              </a:rPr>
              <a:t>Analog </a:t>
            </a:r>
            <a:r>
              <a:rPr lang="en-US" sz="2400" b="1" dirty="0" smtClean="0">
                <a:solidFill>
                  <a:srgbClr val="3333FF"/>
                </a:solidFill>
              </a:rPr>
              <a:t>data:</a:t>
            </a:r>
            <a:r>
              <a:rPr lang="en-US" sz="2400" dirty="0" smtClean="0"/>
              <a:t>  A </a:t>
            </a:r>
            <a:r>
              <a:rPr lang="en-US" sz="2400" i="1" u="sng" dirty="0"/>
              <a:t>continuous</a:t>
            </a:r>
            <a:r>
              <a:rPr lang="en-US" sz="2400" dirty="0"/>
              <a:t> representation, analogous to the actual information it </a:t>
            </a:r>
            <a:r>
              <a:rPr lang="en-US" sz="2400" dirty="0" smtClean="0"/>
              <a:t>represents</a:t>
            </a:r>
            <a:endParaRPr lang="en-US" sz="2400" dirty="0"/>
          </a:p>
          <a:p>
            <a:pPr lvl="1"/>
            <a:r>
              <a:rPr lang="en-US" sz="2400" b="1" dirty="0" smtClean="0">
                <a:solidFill>
                  <a:srgbClr val="3333FF"/>
                </a:solidFill>
              </a:rPr>
              <a:t>Digital data</a:t>
            </a:r>
            <a:r>
              <a:rPr lang="en-US" sz="2400" dirty="0" smtClean="0"/>
              <a:t>: A </a:t>
            </a:r>
            <a:r>
              <a:rPr lang="en-US" sz="2400" i="1" u="sng" dirty="0"/>
              <a:t>discrete</a:t>
            </a:r>
            <a:r>
              <a:rPr lang="en-US" sz="2400" dirty="0"/>
              <a:t> representation, breaking the information up into separate elements </a:t>
            </a:r>
          </a:p>
          <a:p>
            <a:pPr lvl="2">
              <a:buFontTx/>
              <a:buNone/>
            </a:pPr>
            <a:r>
              <a:rPr lang="en-US" sz="2000" dirty="0"/>
              <a:t>	</a:t>
            </a:r>
          </a:p>
        </p:txBody>
      </p:sp>
      <p:pic>
        <p:nvPicPr>
          <p:cNvPr id="2" name="Picture 1"/>
          <p:cNvPicPr>
            <a:picLocks noChangeAspect="1"/>
          </p:cNvPicPr>
          <p:nvPr/>
        </p:nvPicPr>
        <p:blipFill>
          <a:blip r:embed="rId2"/>
          <a:stretch>
            <a:fillRect/>
          </a:stretch>
        </p:blipFill>
        <p:spPr>
          <a:xfrm>
            <a:off x="609600" y="4267200"/>
            <a:ext cx="2438400" cy="1828800"/>
          </a:xfrm>
          <a:prstGeom prst="rect">
            <a:avLst/>
          </a:prstGeom>
        </p:spPr>
      </p:pic>
      <p:pic>
        <p:nvPicPr>
          <p:cNvPr id="3" name="Picture 2"/>
          <p:cNvPicPr>
            <a:picLocks noChangeAspect="1"/>
          </p:cNvPicPr>
          <p:nvPr/>
        </p:nvPicPr>
        <p:blipFill>
          <a:blip r:embed="rId3"/>
          <a:stretch>
            <a:fillRect/>
          </a:stretch>
        </p:blipFill>
        <p:spPr>
          <a:xfrm>
            <a:off x="2895600" y="4343400"/>
            <a:ext cx="2097742" cy="1295400"/>
          </a:xfrm>
          <a:prstGeom prst="rect">
            <a:avLst/>
          </a:prstGeom>
        </p:spPr>
      </p:pic>
      <p:sp>
        <p:nvSpPr>
          <p:cNvPr id="5" name="TextBox 4"/>
          <p:cNvSpPr txBox="1"/>
          <p:nvPr/>
        </p:nvSpPr>
        <p:spPr>
          <a:xfrm>
            <a:off x="685800" y="6019800"/>
            <a:ext cx="1633781" cy="369332"/>
          </a:xfrm>
          <a:prstGeom prst="rect">
            <a:avLst/>
          </a:prstGeom>
          <a:noFill/>
        </p:spPr>
        <p:txBody>
          <a:bodyPr wrap="none" rtlCol="0">
            <a:spAutoFit/>
          </a:bodyPr>
          <a:lstStyle/>
          <a:p>
            <a:r>
              <a:rPr lang="en-US" dirty="0" smtClean="0"/>
              <a:t>Analog Vinyl LP</a:t>
            </a:r>
            <a:endParaRPr lang="en-US" dirty="0"/>
          </a:p>
        </p:txBody>
      </p:sp>
      <p:sp>
        <p:nvSpPr>
          <p:cNvPr id="8" name="TextBox 7"/>
          <p:cNvSpPr txBox="1"/>
          <p:nvPr/>
        </p:nvSpPr>
        <p:spPr>
          <a:xfrm>
            <a:off x="3581400" y="5562600"/>
            <a:ext cx="1133644" cy="369332"/>
          </a:xfrm>
          <a:prstGeom prst="rect">
            <a:avLst/>
          </a:prstGeom>
          <a:noFill/>
        </p:spPr>
        <p:txBody>
          <a:bodyPr wrap="none" rtlCol="0">
            <a:spAutoFit/>
          </a:bodyPr>
          <a:lstStyle/>
          <a:p>
            <a:r>
              <a:rPr lang="en-US" dirty="0" smtClean="0"/>
              <a:t>CD player</a:t>
            </a:r>
            <a:endParaRPr lang="en-US" dirty="0"/>
          </a:p>
        </p:txBody>
      </p:sp>
      <p:pic>
        <p:nvPicPr>
          <p:cNvPr id="11" name="Picture 2" descr="c03f02"/>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304800"/>
            <a:ext cx="4114800" cy="7864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7" name="Picture 6"/>
          <p:cNvPicPr>
            <a:picLocks noChangeAspect="1"/>
          </p:cNvPicPr>
          <p:nvPr/>
        </p:nvPicPr>
        <p:blipFill>
          <a:blip r:embed="rId5"/>
          <a:stretch>
            <a:fillRect/>
          </a:stretch>
        </p:blipFill>
        <p:spPr>
          <a:xfrm>
            <a:off x="5105400" y="4114800"/>
            <a:ext cx="1930400" cy="1394714"/>
          </a:xfrm>
          <a:prstGeom prst="rect">
            <a:avLst/>
          </a:prstGeom>
        </p:spPr>
      </p:pic>
      <p:sp>
        <p:nvSpPr>
          <p:cNvPr id="9" name="TextBox 8"/>
          <p:cNvSpPr txBox="1"/>
          <p:nvPr/>
        </p:nvSpPr>
        <p:spPr>
          <a:xfrm>
            <a:off x="5334000" y="914400"/>
            <a:ext cx="1238265" cy="369332"/>
          </a:xfrm>
          <a:prstGeom prst="rect">
            <a:avLst/>
          </a:prstGeom>
          <a:noFill/>
        </p:spPr>
        <p:txBody>
          <a:bodyPr wrap="none" rtlCol="0">
            <a:spAutoFit/>
          </a:bodyPr>
          <a:lstStyle/>
          <a:p>
            <a:r>
              <a:rPr lang="en-US" b="1" dirty="0" smtClean="0"/>
              <a:t>Wave form</a:t>
            </a:r>
            <a:endParaRPr lang="en-US" b="1" dirty="0"/>
          </a:p>
        </p:txBody>
      </p:sp>
      <p:sp>
        <p:nvSpPr>
          <p:cNvPr id="15" name="TextBox 14"/>
          <p:cNvSpPr txBox="1"/>
          <p:nvPr/>
        </p:nvSpPr>
        <p:spPr>
          <a:xfrm>
            <a:off x="7467600" y="914400"/>
            <a:ext cx="1467770" cy="369332"/>
          </a:xfrm>
          <a:prstGeom prst="rect">
            <a:avLst/>
          </a:prstGeom>
          <a:noFill/>
        </p:spPr>
        <p:txBody>
          <a:bodyPr wrap="none" rtlCol="0">
            <a:spAutoFit/>
          </a:bodyPr>
          <a:lstStyle/>
          <a:p>
            <a:r>
              <a:rPr lang="en-US" b="1" dirty="0" smtClean="0"/>
              <a:t>Number form</a:t>
            </a:r>
            <a:endParaRPr lang="en-US" b="1" dirty="0"/>
          </a:p>
        </p:txBody>
      </p:sp>
      <p:pic>
        <p:nvPicPr>
          <p:cNvPr id="14" name="Picture 13"/>
          <p:cNvPicPr>
            <a:picLocks noChangeAspect="1"/>
          </p:cNvPicPr>
          <p:nvPr/>
        </p:nvPicPr>
        <p:blipFill>
          <a:blip r:embed="rId6"/>
          <a:stretch>
            <a:fillRect/>
          </a:stretch>
        </p:blipFill>
        <p:spPr>
          <a:xfrm>
            <a:off x="7239000" y="4495800"/>
            <a:ext cx="1719089" cy="1289317"/>
          </a:xfrm>
          <a:prstGeom prst="rect">
            <a:avLst/>
          </a:prstGeom>
        </p:spPr>
      </p:pic>
      <p:sp>
        <p:nvSpPr>
          <p:cNvPr id="18" name="TextBox 17"/>
          <p:cNvSpPr txBox="1"/>
          <p:nvPr/>
        </p:nvSpPr>
        <p:spPr>
          <a:xfrm>
            <a:off x="5181600" y="5410200"/>
            <a:ext cx="1647769" cy="369332"/>
          </a:xfrm>
          <a:prstGeom prst="rect">
            <a:avLst/>
          </a:prstGeom>
          <a:noFill/>
        </p:spPr>
        <p:txBody>
          <a:bodyPr wrap="none" rtlCol="0">
            <a:spAutoFit/>
          </a:bodyPr>
          <a:lstStyle/>
          <a:p>
            <a:r>
              <a:rPr lang="en-US" dirty="0" smtClean="0"/>
              <a:t>Analog Camera</a:t>
            </a:r>
            <a:endParaRPr lang="en-US" dirty="0"/>
          </a:p>
        </p:txBody>
      </p:sp>
      <p:sp>
        <p:nvSpPr>
          <p:cNvPr id="19" name="TextBox 18"/>
          <p:cNvSpPr txBox="1"/>
          <p:nvPr/>
        </p:nvSpPr>
        <p:spPr>
          <a:xfrm>
            <a:off x="7239000" y="5791200"/>
            <a:ext cx="1595020" cy="369332"/>
          </a:xfrm>
          <a:prstGeom prst="rect">
            <a:avLst/>
          </a:prstGeom>
          <a:noFill/>
        </p:spPr>
        <p:txBody>
          <a:bodyPr wrap="none" rtlCol="0">
            <a:spAutoFit/>
          </a:bodyPr>
          <a:lstStyle/>
          <a:p>
            <a:r>
              <a:rPr lang="en-US" dirty="0" smtClean="0"/>
              <a:t>Digital Camera</a:t>
            </a:r>
            <a:endParaRPr lang="en-US" dirty="0"/>
          </a:p>
        </p:txBody>
      </p:sp>
      <p:sp>
        <p:nvSpPr>
          <p:cNvPr id="20" name="Date Placeholder 19"/>
          <p:cNvSpPr>
            <a:spLocks noGrp="1"/>
          </p:cNvSpPr>
          <p:nvPr>
            <p:ph type="dt" sz="half" idx="10"/>
          </p:nvPr>
        </p:nvSpPr>
        <p:spPr/>
        <p:txBody>
          <a:bodyPr/>
          <a:lstStyle/>
          <a:p>
            <a:fld id="{7CF02ECE-BFD9-4E65-9665-C419F56CCFE3}" type="datetime1">
              <a:rPr lang="en-US" smtClean="0"/>
              <a:t>3/3/2014</a:t>
            </a:fld>
            <a:endParaRPr lang="en-US"/>
          </a:p>
        </p:txBody>
      </p:sp>
    </p:spTree>
    <p:extLst>
      <p:ext uri="{BB962C8B-B14F-4D97-AF65-F5344CB8AC3E}">
        <p14:creationId xmlns:p14="http://schemas.microsoft.com/office/powerpoint/2010/main" val="42303166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Analog and Digital Information</a:t>
            </a:r>
            <a:endParaRPr lang="en-US" sz="2400" i="1"/>
          </a:p>
        </p:txBody>
      </p:sp>
      <p:sp>
        <p:nvSpPr>
          <p:cNvPr id="56323" name="Rectangle 3"/>
          <p:cNvSpPr>
            <a:spLocks noGrp="1" noChangeArrowheads="1"/>
          </p:cNvSpPr>
          <p:nvPr>
            <p:ph type="body" idx="1"/>
          </p:nvPr>
        </p:nvSpPr>
        <p:spPr/>
        <p:txBody>
          <a:bodyPr/>
          <a:lstStyle/>
          <a:p>
            <a:r>
              <a:rPr lang="en-US" sz="2800" dirty="0"/>
              <a:t>Computers cannot work well with </a:t>
            </a:r>
            <a:r>
              <a:rPr lang="en-US" sz="2800" dirty="0">
                <a:solidFill>
                  <a:srgbClr val="0000FF"/>
                </a:solidFill>
              </a:rPr>
              <a:t>analog</a:t>
            </a:r>
            <a:r>
              <a:rPr lang="en-US" sz="2800" dirty="0"/>
              <a:t> data, so we digitize the data </a:t>
            </a:r>
          </a:p>
          <a:p>
            <a:pPr lvl="1"/>
            <a:r>
              <a:rPr lang="en-US" sz="2500" b="1" dirty="0" smtClean="0">
                <a:solidFill>
                  <a:srgbClr val="3333FF"/>
                </a:solidFill>
              </a:rPr>
              <a:t>Digitize:</a:t>
            </a:r>
            <a:r>
              <a:rPr lang="en-US" sz="2500" dirty="0" smtClean="0"/>
              <a:t> Breaking </a:t>
            </a:r>
            <a:r>
              <a:rPr lang="en-US" sz="2500" dirty="0"/>
              <a:t>data into pieces and representing those pieces </a:t>
            </a:r>
            <a:r>
              <a:rPr lang="en-US" sz="2500" dirty="0" smtClean="0"/>
              <a:t>separately</a:t>
            </a:r>
            <a:endParaRPr lang="en-US" sz="2800" i="1" dirty="0" smtClean="0"/>
          </a:p>
          <a:p>
            <a:pPr>
              <a:buFontTx/>
              <a:buNone/>
            </a:pPr>
            <a:endParaRPr lang="en-US" sz="2800" i="1" dirty="0"/>
          </a:p>
          <a:p>
            <a:pPr>
              <a:buFontTx/>
              <a:buNone/>
            </a:pPr>
            <a:endParaRPr lang="en-US" sz="2800" i="1" dirty="0" smtClean="0"/>
          </a:p>
          <a:p>
            <a:pPr>
              <a:buFontTx/>
              <a:buNone/>
            </a:pPr>
            <a:r>
              <a:rPr lang="en-US" sz="2800" i="1" dirty="0" smtClean="0"/>
              <a:t>Why </a:t>
            </a:r>
            <a:r>
              <a:rPr lang="en-US" sz="2800" i="1" dirty="0"/>
              <a:t>do we use binary to represent digitized data?</a:t>
            </a:r>
            <a:r>
              <a:rPr lang="en-US" sz="2800" dirty="0"/>
              <a:t> </a:t>
            </a:r>
          </a:p>
          <a:p>
            <a:pPr>
              <a:buFontTx/>
              <a:buNone/>
            </a:pPr>
            <a:endParaRPr lang="en-US" sz="2800" dirty="0"/>
          </a:p>
        </p:txBody>
      </p:sp>
      <p:sp>
        <p:nvSpPr>
          <p:cNvPr id="5" name="Date Placeholder 4"/>
          <p:cNvSpPr>
            <a:spLocks noGrp="1"/>
          </p:cNvSpPr>
          <p:nvPr>
            <p:ph type="dt" sz="half" idx="10"/>
          </p:nvPr>
        </p:nvSpPr>
        <p:spPr/>
        <p:txBody>
          <a:bodyPr/>
          <a:lstStyle/>
          <a:p>
            <a:fld id="{69E30CA6-193B-4B5D-865F-67ED92B5B7CF}" type="datetime1">
              <a:rPr lang="en-US" smtClean="0"/>
              <a:t>3/3/2014</a:t>
            </a:fld>
            <a:endParaRPr lang="en-US"/>
          </a:p>
        </p:txBody>
      </p:sp>
    </p:spTree>
    <p:extLst>
      <p:ext uri="{BB962C8B-B14F-4D97-AF65-F5344CB8AC3E}">
        <p14:creationId xmlns:p14="http://schemas.microsoft.com/office/powerpoint/2010/main" val="601013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title"/>
          </p:nvPr>
        </p:nvSpPr>
        <p:spPr/>
        <p:txBody>
          <a:bodyPr/>
          <a:lstStyle/>
          <a:p>
            <a:r>
              <a:rPr lang="en-US"/>
              <a:t>Binary Representations</a:t>
            </a:r>
          </a:p>
        </p:txBody>
      </p:sp>
      <p:sp>
        <p:nvSpPr>
          <p:cNvPr id="4101" name="Rectangle 5"/>
          <p:cNvSpPr>
            <a:spLocks noGrp="1" noChangeArrowheads="1"/>
          </p:cNvSpPr>
          <p:nvPr>
            <p:ph type="body" idx="1"/>
          </p:nvPr>
        </p:nvSpPr>
        <p:spPr/>
        <p:txBody>
          <a:bodyPr>
            <a:normAutofit/>
          </a:bodyPr>
          <a:lstStyle/>
          <a:p>
            <a:r>
              <a:rPr lang="en-US" dirty="0" smtClean="0"/>
              <a:t>Facts:</a:t>
            </a:r>
          </a:p>
          <a:p>
            <a:pPr lvl="1"/>
            <a:r>
              <a:rPr lang="en-US" dirty="0" smtClean="0"/>
              <a:t>One </a:t>
            </a:r>
            <a:r>
              <a:rPr lang="en-US" dirty="0"/>
              <a:t>bit can be either </a:t>
            </a:r>
            <a:r>
              <a:rPr lang="en-US" dirty="0">
                <a:solidFill>
                  <a:srgbClr val="0000FF"/>
                </a:solidFill>
              </a:rPr>
              <a:t>0</a:t>
            </a:r>
            <a:r>
              <a:rPr lang="en-US" dirty="0"/>
              <a:t> or </a:t>
            </a:r>
            <a:r>
              <a:rPr lang="en-US" dirty="0">
                <a:solidFill>
                  <a:srgbClr val="0000FF"/>
                </a:solidFill>
              </a:rPr>
              <a:t>1 </a:t>
            </a:r>
            <a:endParaRPr lang="en-US" dirty="0"/>
          </a:p>
          <a:p>
            <a:pPr lvl="1"/>
            <a:r>
              <a:rPr lang="en-US" dirty="0" smtClean="0"/>
              <a:t>   One </a:t>
            </a:r>
            <a:r>
              <a:rPr lang="en-US" dirty="0"/>
              <a:t>bit can represent two things </a:t>
            </a:r>
            <a:r>
              <a:rPr lang="en-US" i="1" dirty="0"/>
              <a:t>(Why?)</a:t>
            </a:r>
            <a:r>
              <a:rPr lang="en-US" dirty="0"/>
              <a:t> </a:t>
            </a:r>
          </a:p>
          <a:p>
            <a:pPr lvl="1"/>
            <a:r>
              <a:rPr lang="en-US" dirty="0" smtClean="0"/>
              <a:t>   Two </a:t>
            </a:r>
            <a:r>
              <a:rPr lang="en-US" dirty="0"/>
              <a:t>bits can represent four things </a:t>
            </a:r>
            <a:r>
              <a:rPr lang="en-US" i="1" dirty="0"/>
              <a:t>(Why?)</a:t>
            </a:r>
          </a:p>
          <a:p>
            <a:pPr>
              <a:buFontTx/>
              <a:buNone/>
            </a:pPr>
            <a:endParaRPr lang="en-US" i="1" dirty="0" smtClean="0"/>
          </a:p>
          <a:p>
            <a:r>
              <a:rPr lang="en-US" i="1" dirty="0" smtClean="0"/>
              <a:t>Questions:</a:t>
            </a:r>
          </a:p>
          <a:p>
            <a:pPr lvl="1"/>
            <a:r>
              <a:rPr lang="en-US" i="1" dirty="0" smtClean="0"/>
              <a:t>How </a:t>
            </a:r>
            <a:r>
              <a:rPr lang="en-US" i="1" dirty="0"/>
              <a:t>many things can three bits represent</a:t>
            </a:r>
            <a:r>
              <a:rPr lang="en-US" i="1" dirty="0" smtClean="0"/>
              <a:t>?</a:t>
            </a:r>
          </a:p>
          <a:p>
            <a:pPr lvl="1"/>
            <a:r>
              <a:rPr lang="en-US" i="1" dirty="0" smtClean="0"/>
              <a:t>How </a:t>
            </a:r>
            <a:r>
              <a:rPr lang="en-US" i="1" dirty="0"/>
              <a:t>many things can </a:t>
            </a:r>
            <a:r>
              <a:rPr lang="en-US" dirty="0">
                <a:sym typeface="Symbol" charset="0"/>
              </a:rPr>
              <a:t>n</a:t>
            </a:r>
            <a:r>
              <a:rPr lang="en-US" dirty="0" smtClean="0"/>
              <a:t> </a:t>
            </a:r>
            <a:r>
              <a:rPr lang="en-US" dirty="0"/>
              <a:t>bits </a:t>
            </a:r>
            <a:r>
              <a:rPr lang="en-US" i="1" dirty="0"/>
              <a:t>represent?</a:t>
            </a:r>
          </a:p>
          <a:p>
            <a:pPr lvl="1"/>
            <a:r>
              <a:rPr lang="en-US" i="1" dirty="0" smtClean="0"/>
              <a:t>What </a:t>
            </a:r>
            <a:r>
              <a:rPr lang="en-US" i="1" dirty="0"/>
              <a:t>happens every time you increase the number of bits by one?</a:t>
            </a:r>
          </a:p>
          <a:p>
            <a:pPr>
              <a:buFontTx/>
              <a:buNone/>
            </a:pPr>
            <a:endParaRPr lang="en-US" i="1" dirty="0" smtClean="0"/>
          </a:p>
          <a:p>
            <a:pPr>
              <a:buFontTx/>
              <a:buNone/>
            </a:pPr>
            <a:endParaRPr lang="en-US" i="1" dirty="0"/>
          </a:p>
          <a:p>
            <a:pPr>
              <a:buFontTx/>
              <a:buNone/>
            </a:pPr>
            <a:endParaRPr lang="en-US" sz="1800" i="1" dirty="0"/>
          </a:p>
        </p:txBody>
      </p:sp>
      <p:sp>
        <p:nvSpPr>
          <p:cNvPr id="5" name="Date Placeholder 4"/>
          <p:cNvSpPr>
            <a:spLocks noGrp="1"/>
          </p:cNvSpPr>
          <p:nvPr>
            <p:ph type="dt" sz="half" idx="10"/>
          </p:nvPr>
        </p:nvSpPr>
        <p:spPr/>
        <p:txBody>
          <a:bodyPr/>
          <a:lstStyle/>
          <a:p>
            <a:fld id="{8147C96D-B2D3-4885-AF9F-B095247145BD}" type="datetime1">
              <a:rPr lang="en-US" smtClean="0"/>
              <a:t>3/3/2014</a:t>
            </a:fld>
            <a:endParaRPr lang="en-US"/>
          </a:p>
        </p:txBody>
      </p:sp>
    </p:spTree>
    <p:extLst>
      <p:ext uri="{BB962C8B-B14F-4D97-AF65-F5344CB8AC3E}">
        <p14:creationId xmlns:p14="http://schemas.microsoft.com/office/powerpoint/2010/main" val="2991936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t>Representing Text</a:t>
            </a:r>
          </a:p>
        </p:txBody>
      </p:sp>
      <p:sp>
        <p:nvSpPr>
          <p:cNvPr id="93187" name="Rectangle 3"/>
          <p:cNvSpPr>
            <a:spLocks noGrp="1" noChangeArrowheads="1"/>
          </p:cNvSpPr>
          <p:nvPr>
            <p:ph type="body" idx="1"/>
          </p:nvPr>
        </p:nvSpPr>
        <p:spPr>
          <a:xfrm>
            <a:off x="628650" y="1690689"/>
            <a:ext cx="7886700" cy="4351338"/>
          </a:xfrm>
        </p:spPr>
        <p:txBody>
          <a:bodyPr>
            <a:noAutofit/>
          </a:bodyPr>
          <a:lstStyle/>
          <a:p>
            <a:pPr>
              <a:lnSpc>
                <a:spcPct val="90000"/>
              </a:lnSpc>
            </a:pPr>
            <a:r>
              <a:rPr lang="en-US" sz="2000" i="1" dirty="0"/>
              <a:t>What must be provided to represent text</a:t>
            </a:r>
            <a:r>
              <a:rPr lang="en-US" sz="2000" i="1" dirty="0" smtClean="0"/>
              <a:t>?</a:t>
            </a:r>
            <a:r>
              <a:rPr lang="en-US" sz="2000" dirty="0" smtClean="0"/>
              <a:t> There </a:t>
            </a:r>
            <a:r>
              <a:rPr lang="en-US" sz="2000" dirty="0"/>
              <a:t>are finite number of characters to represent, so </a:t>
            </a:r>
            <a:r>
              <a:rPr lang="en-US" sz="2000" b="1" dirty="0">
                <a:solidFill>
                  <a:srgbClr val="FF0000"/>
                </a:solidFill>
              </a:rPr>
              <a:t>list them all </a:t>
            </a:r>
            <a:r>
              <a:rPr lang="en-US" sz="2000" dirty="0"/>
              <a:t>and </a:t>
            </a:r>
            <a:r>
              <a:rPr lang="en-US" sz="2000" b="1" dirty="0">
                <a:solidFill>
                  <a:srgbClr val="FF0000"/>
                </a:solidFill>
              </a:rPr>
              <a:t>assign each a binary string </a:t>
            </a:r>
          </a:p>
          <a:p>
            <a:pPr>
              <a:lnSpc>
                <a:spcPct val="90000"/>
              </a:lnSpc>
            </a:pPr>
            <a:r>
              <a:rPr lang="en-US" sz="2000" b="1" dirty="0">
                <a:solidFill>
                  <a:srgbClr val="3333FF"/>
                </a:solidFill>
              </a:rPr>
              <a:t>Character </a:t>
            </a:r>
            <a:r>
              <a:rPr lang="en-US" sz="2000" b="1" dirty="0" smtClean="0">
                <a:solidFill>
                  <a:srgbClr val="3333FF"/>
                </a:solidFill>
              </a:rPr>
              <a:t>set</a:t>
            </a:r>
            <a:r>
              <a:rPr lang="en-US" sz="2000" dirty="0" smtClean="0"/>
              <a:t>: A </a:t>
            </a:r>
            <a:r>
              <a:rPr lang="en-US" sz="2000" dirty="0"/>
              <a:t>list of characters and the codes used to represent each </a:t>
            </a:r>
            <a:r>
              <a:rPr lang="en-US" sz="2000" dirty="0" smtClean="0"/>
              <a:t>one</a:t>
            </a:r>
          </a:p>
          <a:p>
            <a:pPr marL="840740" lvl="1" indent="-457200"/>
            <a:r>
              <a:rPr lang="en-US" sz="2000" dirty="0">
                <a:solidFill>
                  <a:srgbClr val="0000FF"/>
                </a:solidFill>
              </a:rPr>
              <a:t>ASCII</a:t>
            </a:r>
            <a:r>
              <a:rPr lang="en-US" sz="2000" dirty="0"/>
              <a:t> stands for </a:t>
            </a:r>
            <a:r>
              <a:rPr lang="en-US" sz="2000" b="1" u="sng" dirty="0" smtClean="0"/>
              <a:t>A</a:t>
            </a:r>
            <a:r>
              <a:rPr lang="en-US" sz="2000" dirty="0" smtClean="0"/>
              <a:t>merican </a:t>
            </a:r>
            <a:r>
              <a:rPr lang="en-US" sz="2000" b="1" u="sng" dirty="0"/>
              <a:t>S</a:t>
            </a:r>
            <a:r>
              <a:rPr lang="en-US" sz="2000" dirty="0"/>
              <a:t>tandard </a:t>
            </a:r>
            <a:r>
              <a:rPr lang="en-US" sz="2000" b="1" u="sng" dirty="0"/>
              <a:t>C</a:t>
            </a:r>
            <a:r>
              <a:rPr lang="en-US" sz="2000" dirty="0"/>
              <a:t>ode for </a:t>
            </a:r>
            <a:r>
              <a:rPr lang="en-US" sz="2000" b="1" u="sng" dirty="0"/>
              <a:t>I</a:t>
            </a:r>
            <a:r>
              <a:rPr lang="en-US" sz="2000" dirty="0"/>
              <a:t>nformation </a:t>
            </a:r>
            <a:r>
              <a:rPr lang="en-US" sz="2000" b="1" u="sng" dirty="0"/>
              <a:t>I</a:t>
            </a:r>
            <a:r>
              <a:rPr lang="en-US" sz="2000" dirty="0"/>
              <a:t>nterchange </a:t>
            </a:r>
          </a:p>
          <a:p>
            <a:pPr marL="840740" lvl="1" indent="-457200"/>
            <a:r>
              <a:rPr lang="en-US" sz="2000" dirty="0">
                <a:solidFill>
                  <a:srgbClr val="0000FF"/>
                </a:solidFill>
              </a:rPr>
              <a:t>ASCII</a:t>
            </a:r>
            <a:r>
              <a:rPr lang="en-US" sz="2000" dirty="0"/>
              <a:t> originally used </a:t>
            </a:r>
            <a:r>
              <a:rPr lang="en-US" sz="2000" dirty="0" smtClean="0"/>
              <a:t>7 </a:t>
            </a:r>
            <a:r>
              <a:rPr lang="en-US" sz="2000" dirty="0"/>
              <a:t>bits to represent each character, allowing for 128 unique characters </a:t>
            </a:r>
            <a:r>
              <a:rPr lang="en-US" sz="2000" dirty="0" smtClean="0"/>
              <a:t>(Why?)</a:t>
            </a:r>
            <a:endParaRPr lang="en-US" sz="2000" dirty="0"/>
          </a:p>
          <a:p>
            <a:pPr marL="840740" lvl="1" indent="-457200"/>
            <a:r>
              <a:rPr lang="en-US" sz="2000" dirty="0"/>
              <a:t>Later </a:t>
            </a:r>
            <a:r>
              <a:rPr lang="en-US" sz="2000" dirty="0">
                <a:solidFill>
                  <a:srgbClr val="0000FF"/>
                </a:solidFill>
              </a:rPr>
              <a:t>extended ASCII</a:t>
            </a:r>
            <a:r>
              <a:rPr lang="en-US" sz="2000" dirty="0"/>
              <a:t> evolved so that all </a:t>
            </a:r>
            <a:r>
              <a:rPr lang="en-US" sz="2000" dirty="0" smtClean="0"/>
              <a:t>8 </a:t>
            </a:r>
            <a:r>
              <a:rPr lang="en-US" sz="2000" dirty="0"/>
              <a:t>bits were used</a:t>
            </a:r>
          </a:p>
          <a:p>
            <a:pPr marL="520700" indent="-457200"/>
            <a:r>
              <a:rPr lang="en-US" sz="2000" i="1" dirty="0" smtClean="0"/>
              <a:t>Question: How </a:t>
            </a:r>
            <a:r>
              <a:rPr lang="en-US" sz="2000" i="1" dirty="0"/>
              <a:t>many characters could be represented</a:t>
            </a:r>
            <a:r>
              <a:rPr lang="en-US" sz="2000" i="1" dirty="0" smtClean="0"/>
              <a:t>? Is extended ASCII good enough?</a:t>
            </a:r>
            <a:endParaRPr lang="en-US" sz="2000" dirty="0"/>
          </a:p>
          <a:p>
            <a:pPr>
              <a:lnSpc>
                <a:spcPct val="90000"/>
              </a:lnSpc>
            </a:pPr>
            <a:endParaRPr lang="en-US" sz="2000" dirty="0"/>
          </a:p>
          <a:p>
            <a:pPr>
              <a:lnSpc>
                <a:spcPct val="90000"/>
              </a:lnSpc>
              <a:buFontTx/>
              <a:buNone/>
            </a:pPr>
            <a:r>
              <a:rPr lang="en-US" sz="2000" dirty="0"/>
              <a:t> </a:t>
            </a:r>
          </a:p>
        </p:txBody>
      </p:sp>
      <p:sp>
        <p:nvSpPr>
          <p:cNvPr id="5" name="Date Placeholder 4"/>
          <p:cNvSpPr>
            <a:spLocks noGrp="1"/>
          </p:cNvSpPr>
          <p:nvPr>
            <p:ph type="dt" sz="half" idx="10"/>
          </p:nvPr>
        </p:nvSpPr>
        <p:spPr/>
        <p:txBody>
          <a:bodyPr/>
          <a:lstStyle/>
          <a:p>
            <a:fld id="{0DC76B2A-98B7-4701-9801-B39D9488E486}" type="datetime1">
              <a:rPr lang="en-US" smtClean="0"/>
              <a:t>3/3/2014</a:t>
            </a:fld>
            <a:endParaRPr lang="en-US"/>
          </a:p>
        </p:txBody>
      </p:sp>
    </p:spTree>
    <p:extLst>
      <p:ext uri="{BB962C8B-B14F-4D97-AF65-F5344CB8AC3E}">
        <p14:creationId xmlns:p14="http://schemas.microsoft.com/office/powerpoint/2010/main" val="3064180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612648" y="0"/>
            <a:ext cx="8153400" cy="990600"/>
          </a:xfrm>
        </p:spPr>
        <p:txBody>
          <a:bodyPr/>
          <a:lstStyle/>
          <a:p>
            <a:r>
              <a:rPr lang="en-US" dirty="0"/>
              <a:t>ASCII Character Set Mapping</a:t>
            </a:r>
            <a:endParaRPr lang="en-US" sz="2000" i="1" dirty="0"/>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 y="990600"/>
            <a:ext cx="8686800" cy="5928083"/>
          </a:xfrm>
          <a:noFill/>
        </p:spPr>
      </p:pic>
      <p:sp>
        <p:nvSpPr>
          <p:cNvPr id="7" name="Date Placeholder 6"/>
          <p:cNvSpPr>
            <a:spLocks noGrp="1"/>
          </p:cNvSpPr>
          <p:nvPr>
            <p:ph type="dt" sz="half" idx="10"/>
          </p:nvPr>
        </p:nvSpPr>
        <p:spPr/>
        <p:txBody>
          <a:bodyPr/>
          <a:lstStyle/>
          <a:p>
            <a:fld id="{4E903FC8-AF1A-4303-AE63-9354FD985C73}" type="datetime1">
              <a:rPr lang="en-US" smtClean="0"/>
              <a:t>3/3/2014</a:t>
            </a:fld>
            <a:endParaRPr lang="en-US"/>
          </a:p>
        </p:txBody>
      </p:sp>
    </p:spTree>
    <p:extLst>
      <p:ext uri="{BB962C8B-B14F-4D97-AF65-F5344CB8AC3E}">
        <p14:creationId xmlns:p14="http://schemas.microsoft.com/office/powerpoint/2010/main" val="21307330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2379</TotalTime>
  <Words>1606</Words>
  <Application>Microsoft Office PowerPoint</Application>
  <PresentationFormat>On-screen Show (4:3)</PresentationFormat>
  <Paragraphs>285</Paragraphs>
  <Slides>41</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Courier</vt:lpstr>
      <vt:lpstr>ＭＳ Ｐゴシック</vt:lpstr>
      <vt:lpstr>ヒラギノ角ゴ Pro W3</vt:lpstr>
      <vt:lpstr>Arial</vt:lpstr>
      <vt:lpstr>Calibri</vt:lpstr>
      <vt:lpstr>Georgia</vt:lpstr>
      <vt:lpstr>Symbol</vt:lpstr>
      <vt:lpstr>Wingdings</vt:lpstr>
      <vt:lpstr>Office Theme</vt:lpstr>
      <vt:lpstr>CS105 Introduction to  Computer Concepts  Data Representation</vt:lpstr>
      <vt:lpstr>Outline</vt:lpstr>
      <vt:lpstr>Data and Computers</vt:lpstr>
      <vt:lpstr>Data and Computers</vt:lpstr>
      <vt:lpstr>Analog vs. Digital</vt:lpstr>
      <vt:lpstr>Analog and Digital Information</vt:lpstr>
      <vt:lpstr>Binary Representations</vt:lpstr>
      <vt:lpstr>Representing Text</vt:lpstr>
      <vt:lpstr>ASCII Character Set Mapping</vt:lpstr>
      <vt:lpstr>Unicode</vt:lpstr>
      <vt:lpstr>Text Compression</vt:lpstr>
      <vt:lpstr>Keyword Encoding</vt:lpstr>
      <vt:lpstr>Keyword Encoding</vt:lpstr>
      <vt:lpstr>Keyword Encoding</vt:lpstr>
      <vt:lpstr>Keyword Encoding</vt:lpstr>
      <vt:lpstr>Run-Length Encoding</vt:lpstr>
      <vt:lpstr>Run-Length Encoding</vt:lpstr>
      <vt:lpstr>Huffman Encoding</vt:lpstr>
      <vt:lpstr>Huffman Encoding</vt:lpstr>
      <vt:lpstr>Huffman Encoding</vt:lpstr>
      <vt:lpstr>Huffman Encoding</vt:lpstr>
      <vt:lpstr>Representing Audio Information</vt:lpstr>
      <vt:lpstr>Representing Audio Information</vt:lpstr>
      <vt:lpstr>Representing Audio Information</vt:lpstr>
      <vt:lpstr>Representing Audio Information</vt:lpstr>
      <vt:lpstr>Representing Audio Information</vt:lpstr>
      <vt:lpstr>Audio Formats</vt:lpstr>
      <vt:lpstr>Representing Images and Graphics</vt:lpstr>
      <vt:lpstr>Representing Images and Graphics</vt:lpstr>
      <vt:lpstr>Representing Images and Graphics</vt:lpstr>
      <vt:lpstr>Representing Images and Graphics</vt:lpstr>
      <vt:lpstr>Representing Images and Graphics</vt:lpstr>
      <vt:lpstr>Indexed Color</vt:lpstr>
      <vt:lpstr>Digitized Images and Graphics</vt:lpstr>
      <vt:lpstr>Digitized Images and Graphics</vt:lpstr>
      <vt:lpstr>Digitized Images and Graphics</vt:lpstr>
      <vt:lpstr>Vector Graphics</vt:lpstr>
      <vt:lpstr>Vector Graphics</vt:lpstr>
      <vt:lpstr>Representing Video</vt:lpstr>
      <vt:lpstr>Representing Video</vt:lpstr>
      <vt:lpstr>In class exercise</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CS105 Introduction to Computer Concepts Section 1</dc:title>
  <cp:lastModifiedBy>Yang Mu</cp:lastModifiedBy>
  <cp:revision>75</cp:revision>
  <dcterms:created xsi:type="dcterms:W3CDTF">2012-01-24T16:42:27Z</dcterms:created>
  <dcterms:modified xsi:type="dcterms:W3CDTF">2014-03-04T16:04:08Z</dcterms:modified>
</cp:coreProperties>
</file>