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3"/>
  </p:notesMasterIdLst>
  <p:sldIdLst>
    <p:sldId id="257" r:id="rId2"/>
    <p:sldId id="286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7" r:id="rId3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0216" autoAdjust="0"/>
  </p:normalViewPr>
  <p:slideViewPr>
    <p:cSldViewPr snapToGrid="0">
      <p:cViewPr varScale="1">
        <p:scale>
          <a:sx n="49" d="100"/>
          <a:sy n="49" d="100"/>
        </p:scale>
        <p:origin x="408" y="2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7A8B04-A939-49DD-8703-B22BFF671AFB}" type="datetimeFigureOut">
              <a:rPr lang="en-US" smtClean="0"/>
              <a:t>3/5/2014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7B5A13-D6F3-4963-9354-B52ACF75CB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73978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7B5A13-D6F3-4963-9354-B52ACF75CB3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619207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0059CF0-C38D-489C-99F5-B7A49F354D8F}" type="slidenum">
              <a:rPr lang="en-US"/>
              <a:pPr/>
              <a:t>10</a:t>
            </a:fld>
            <a:endParaRPr lang="en-US"/>
          </a:p>
        </p:txBody>
      </p:sp>
      <p:sp>
        <p:nvSpPr>
          <p:cNvPr id="210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0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010929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C094EF4-0369-431B-8434-EA05E8CDCE7E}" type="slidenum">
              <a:rPr lang="en-US"/>
              <a:pPr/>
              <a:t>11</a:t>
            </a:fld>
            <a:endParaRPr lang="en-US"/>
          </a:p>
        </p:txBody>
      </p:sp>
      <p:sp>
        <p:nvSpPr>
          <p:cNvPr id="2119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1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659886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448FA28-49D4-4665-813B-D99BEEB71F4A}" type="slidenum">
              <a:rPr lang="en-US"/>
              <a:pPr/>
              <a:t>12</a:t>
            </a:fld>
            <a:endParaRPr lang="en-US"/>
          </a:p>
        </p:txBody>
      </p:sp>
      <p:sp>
        <p:nvSpPr>
          <p:cNvPr id="214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4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309757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AF0768F-EEDA-4988-A5BD-8DE1F4C83608}" type="slidenum">
              <a:rPr lang="en-US"/>
              <a:pPr/>
              <a:t>13</a:t>
            </a:fld>
            <a:endParaRPr lang="en-US"/>
          </a:p>
        </p:txBody>
      </p:sp>
      <p:sp>
        <p:nvSpPr>
          <p:cNvPr id="2150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062914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C777FA8-8447-4F26-A6D0-83B576465133}" type="slidenum">
              <a:rPr lang="en-US"/>
              <a:pPr/>
              <a:t>14</a:t>
            </a:fld>
            <a:endParaRPr lang="en-US"/>
          </a:p>
        </p:txBody>
      </p:sp>
      <p:sp>
        <p:nvSpPr>
          <p:cNvPr id="2160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60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238101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F917EC1-44A8-45A2-B55A-3C2ABD24660C}" type="slidenum">
              <a:rPr lang="en-US"/>
              <a:pPr/>
              <a:t>15</a:t>
            </a:fld>
            <a:endParaRPr lang="en-US"/>
          </a:p>
        </p:txBody>
      </p:sp>
      <p:sp>
        <p:nvSpPr>
          <p:cNvPr id="217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70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276299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A3EBEFF-7560-4E7E-8B5E-D04133986079}" type="slidenum">
              <a:rPr lang="en-US"/>
              <a:pPr/>
              <a:t>16</a:t>
            </a:fld>
            <a:endParaRPr lang="en-US"/>
          </a:p>
        </p:txBody>
      </p:sp>
      <p:sp>
        <p:nvSpPr>
          <p:cNvPr id="2181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81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793786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A04FB6F-DB83-4CBD-AD9B-1838F36694A3}" type="slidenum">
              <a:rPr lang="en-US"/>
              <a:pPr/>
              <a:t>17</a:t>
            </a:fld>
            <a:endParaRPr lang="en-US"/>
          </a:p>
        </p:txBody>
      </p:sp>
      <p:sp>
        <p:nvSpPr>
          <p:cNvPr id="2191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9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244220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B535533-82F9-458C-889B-1D4442DC1179}" type="slidenum">
              <a:rPr lang="en-US"/>
              <a:pPr/>
              <a:t>18</a:t>
            </a:fld>
            <a:endParaRPr lang="en-US"/>
          </a:p>
        </p:txBody>
      </p:sp>
      <p:sp>
        <p:nvSpPr>
          <p:cNvPr id="194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37026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C108ABB-02B3-4433-B042-A302E0A544BC}" type="slidenum">
              <a:rPr lang="en-US"/>
              <a:pPr/>
              <a:t>19</a:t>
            </a:fld>
            <a:endParaRPr lang="en-US"/>
          </a:p>
        </p:txBody>
      </p:sp>
      <p:sp>
        <p:nvSpPr>
          <p:cNvPr id="2211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11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82198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Any given electronic signal has a level of voltage. As we mentioned in the</a:t>
            </a:r>
          </a:p>
          <a:p>
            <a:r>
              <a:rPr lang="en-US" dirty="0" smtClean="0"/>
              <a:t>last chapter, we distinguish between the two values of interest (binary 0</a:t>
            </a:r>
          </a:p>
          <a:p>
            <a:r>
              <a:rPr lang="en-US" dirty="0" smtClean="0"/>
              <a:t>and 1) by the voltage level of a signal. In general, a voltage level in the</a:t>
            </a:r>
          </a:p>
          <a:p>
            <a:r>
              <a:rPr lang="en-US" dirty="0" smtClean="0"/>
              <a:t>range of 0 to 2 volts is considered “low” and is interpreted as a binary 0.</a:t>
            </a:r>
          </a:p>
          <a:p>
            <a:r>
              <a:rPr lang="en-US" dirty="0" smtClean="0"/>
              <a:t>A signal in the 2- to 5-volt range is considered “high” and is interpreted as</a:t>
            </a:r>
          </a:p>
          <a:p>
            <a:r>
              <a:rPr lang="en-US" dirty="0" smtClean="0"/>
              <a:t>a binary 1. Signals in a computer are constrained to be within one range or</a:t>
            </a:r>
          </a:p>
          <a:p>
            <a:r>
              <a:rPr lang="en-US" dirty="0" smtClean="0"/>
              <a:t>the other.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7B5A13-D6F3-4963-9354-B52ACF75CB3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729837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8B03969-61D5-49D0-BEB8-E347B79182AD}" type="slidenum">
              <a:rPr lang="en-US"/>
              <a:pPr/>
              <a:t>20</a:t>
            </a:fld>
            <a:endParaRPr lang="en-US"/>
          </a:p>
        </p:txBody>
      </p:sp>
      <p:sp>
        <p:nvSpPr>
          <p:cNvPr id="2232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32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815946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67F4B96-5747-450E-8489-D3E945370B32}" type="slidenum">
              <a:rPr lang="en-US"/>
              <a:pPr/>
              <a:t>21</a:t>
            </a:fld>
            <a:endParaRPr lang="en-US"/>
          </a:p>
        </p:txBody>
      </p:sp>
      <p:sp>
        <p:nvSpPr>
          <p:cNvPr id="2242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4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479199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DAC1DDC-DA33-48E4-B9D9-68C0181AAE18}" type="slidenum">
              <a:rPr lang="en-US"/>
              <a:pPr/>
              <a:t>22</a:t>
            </a:fld>
            <a:endParaRPr lang="en-US"/>
          </a:p>
        </p:txBody>
      </p:sp>
      <p:sp>
        <p:nvSpPr>
          <p:cNvPr id="2263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63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9617600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49148FF-7CF8-49E6-B37B-05DE90B28C15}" type="slidenum">
              <a:rPr lang="en-US"/>
              <a:pPr/>
              <a:t>23</a:t>
            </a:fld>
            <a:endParaRPr lang="en-US"/>
          </a:p>
        </p:txBody>
      </p:sp>
      <p:sp>
        <p:nvSpPr>
          <p:cNvPr id="2273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73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1150798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4138B12-90FE-40FE-B394-29F7FF7EF6C3}" type="slidenum">
              <a:rPr lang="en-US"/>
              <a:pPr/>
              <a:t>24</a:t>
            </a:fld>
            <a:endParaRPr lang="en-US"/>
          </a:p>
        </p:txBody>
      </p:sp>
      <p:sp>
        <p:nvSpPr>
          <p:cNvPr id="2283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8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8830346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61203C7-478F-4195-9275-A725161AC791}" type="slidenum">
              <a:rPr lang="en-US"/>
              <a:pPr/>
              <a:t>25</a:t>
            </a:fld>
            <a:endParaRPr lang="en-US"/>
          </a:p>
        </p:txBody>
      </p:sp>
      <p:sp>
        <p:nvSpPr>
          <p:cNvPr id="2293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93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543371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15481E2-E6A0-4D03-B1F2-4112E289BDA2}" type="slidenum">
              <a:rPr lang="en-US"/>
              <a:pPr/>
              <a:t>26</a:t>
            </a:fld>
            <a:endParaRPr lang="en-US"/>
          </a:p>
        </p:txBody>
      </p:sp>
      <p:sp>
        <p:nvSpPr>
          <p:cNvPr id="2304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0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0845807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7F10FBF-EB46-4274-8FA2-1AAC775BCBC1}" type="slidenum">
              <a:rPr lang="en-US"/>
              <a:pPr/>
              <a:t>27</a:t>
            </a:fld>
            <a:endParaRPr lang="en-US"/>
          </a:p>
        </p:txBody>
      </p:sp>
      <p:sp>
        <p:nvSpPr>
          <p:cNvPr id="2314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14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6945732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5B84A2A-E87D-4709-94E4-1E1EA7F3852E}" type="slidenum">
              <a:rPr lang="en-US"/>
              <a:pPr/>
              <a:t>28</a:t>
            </a:fld>
            <a:endParaRPr lang="en-US"/>
          </a:p>
        </p:txBody>
      </p:sp>
      <p:sp>
        <p:nvSpPr>
          <p:cNvPr id="2324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24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5089979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ECF94DB-D4E8-487B-9B2F-DED996E336D2}" type="slidenum">
              <a:rPr lang="en-US"/>
              <a:pPr/>
              <a:t>29</a:t>
            </a:fld>
            <a:endParaRPr lang="en-US"/>
          </a:p>
        </p:txBody>
      </p:sp>
      <p:sp>
        <p:nvSpPr>
          <p:cNvPr id="2334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34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315158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7B5A13-D6F3-4963-9354-B52ACF75CB36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2001800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04B324C-DB6E-49AC-88D5-02152A4B280C}" type="slidenum">
              <a:rPr lang="en-US"/>
              <a:pPr/>
              <a:t>30</a:t>
            </a:fld>
            <a:endParaRPr lang="en-US"/>
          </a:p>
        </p:txBody>
      </p:sp>
      <p:sp>
        <p:nvSpPr>
          <p:cNvPr id="2344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44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243976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66AF20E-9E07-4A8B-A817-CAA5421DE1CC}" type="slidenum">
              <a:rPr lang="en-US"/>
              <a:pPr/>
              <a:t>4</a:t>
            </a:fld>
            <a:endParaRPr lang="en-US"/>
          </a:p>
        </p:txBody>
      </p:sp>
      <p:sp>
        <p:nvSpPr>
          <p:cNvPr id="2027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2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107316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FBB3A2F-E3D2-47D7-A382-09E9FD894B32}" type="slidenum">
              <a:rPr lang="en-US"/>
              <a:pPr/>
              <a:t>5</a:t>
            </a:fld>
            <a:endParaRPr lang="en-US"/>
          </a:p>
        </p:txBody>
      </p:sp>
      <p:sp>
        <p:nvSpPr>
          <p:cNvPr id="2048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475942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2574D28-0735-416E-BB52-C915E7B3FC79}" type="slidenum">
              <a:rPr lang="en-US"/>
              <a:pPr/>
              <a:t>6</a:t>
            </a:fld>
            <a:endParaRPr lang="en-US"/>
          </a:p>
        </p:txBody>
      </p:sp>
      <p:sp>
        <p:nvSpPr>
          <p:cNvPr id="2058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5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870080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4708A1A-53E5-454C-AAC9-B82FF8D65D1C}" type="slidenum">
              <a:rPr lang="en-US"/>
              <a:pPr/>
              <a:t>7</a:t>
            </a:fld>
            <a:endParaRPr lang="en-US"/>
          </a:p>
        </p:txBody>
      </p:sp>
      <p:sp>
        <p:nvSpPr>
          <p:cNvPr id="206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68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983069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8FD0E69-A3AA-46F3-86BE-34D8DA043C26}" type="slidenum">
              <a:rPr lang="en-US"/>
              <a:pPr/>
              <a:t>8</a:t>
            </a:fld>
            <a:endParaRPr lang="en-US"/>
          </a:p>
        </p:txBody>
      </p:sp>
      <p:sp>
        <p:nvSpPr>
          <p:cNvPr id="207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7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137546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5C41114-EB20-4A56-B31A-EAB1C4DD7EA5}" type="slidenum">
              <a:rPr lang="en-US"/>
              <a:pPr/>
              <a:t>9</a:t>
            </a:fld>
            <a:endParaRPr lang="en-US"/>
          </a:p>
        </p:txBody>
      </p:sp>
      <p:sp>
        <p:nvSpPr>
          <p:cNvPr id="208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8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95503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5BEFC6-9A6F-4B89-9A25-F241FFD9CC53}" type="datetime1">
              <a:rPr lang="en-US" smtClean="0"/>
              <a:t>3/6/2014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F166B-CF71-4C27-B8C1-7CAF9B012D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85886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B0A85-D9D0-4A62-80E1-833E5E28B839}" type="datetime1">
              <a:rPr lang="en-US" smtClean="0"/>
              <a:t>3/6/2014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F166B-CF71-4C27-B8C1-7CAF9B012D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81253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10801-8B41-4C6E-860B-FFBFCFCD965E}" type="datetime1">
              <a:rPr lang="en-US" smtClean="0"/>
              <a:t>3/6/2014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F166B-CF71-4C27-B8C1-7CAF9B012D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56503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7600" y="304800"/>
            <a:ext cx="103632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828800" y="1981200"/>
            <a:ext cx="9713384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4114800"/>
            <a:ext cx="9713384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564217" y="6265863"/>
            <a:ext cx="2540000" cy="457200"/>
          </a:xfrm>
        </p:spPr>
        <p:txBody>
          <a:bodyPr/>
          <a:lstStyle>
            <a:lvl1pPr>
              <a:defRPr/>
            </a:lvl1pPr>
          </a:lstStyle>
          <a:p>
            <a:fld id="{3FE5CC74-22A9-45FF-AEF2-399409E13D67}" type="datetime1">
              <a:rPr lang="en-US" smtClean="0"/>
              <a:t>3/6/2014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775200" y="6248400"/>
            <a:ext cx="38608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347200" y="6248400"/>
            <a:ext cx="2540000" cy="457200"/>
          </a:xfrm>
        </p:spPr>
        <p:txBody>
          <a:bodyPr/>
          <a:lstStyle>
            <a:lvl1pPr>
              <a:defRPr/>
            </a:lvl1pPr>
          </a:lstStyle>
          <a:p>
            <a:fld id="{46BF166B-CF71-4C27-B8C1-7CAF9B012D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09184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6A2A7-F812-4E37-9144-FC0541613FAA}" type="datetime1">
              <a:rPr lang="en-US" smtClean="0"/>
              <a:t>3/6/2014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F166B-CF71-4C27-B8C1-7CAF9B012D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53034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155B5-96AA-4960-B722-B36963B2CE9F}" type="datetime1">
              <a:rPr lang="en-US" smtClean="0"/>
              <a:t>3/6/2014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F166B-CF71-4C27-B8C1-7CAF9B012D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49583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828AA-6F28-479C-8BEB-5223B08EE22D}" type="datetime1">
              <a:rPr lang="en-US" smtClean="0"/>
              <a:t>3/6/2014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F166B-CF71-4C27-B8C1-7CAF9B012D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54464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8F181-116A-42D4-AE07-284D90BEA265}" type="datetime1">
              <a:rPr lang="en-US" smtClean="0"/>
              <a:t>3/6/2014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F166B-CF71-4C27-B8C1-7CAF9B012D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38057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F32C6-4ED7-4011-A083-059ECD091115}" type="datetime1">
              <a:rPr lang="en-US" smtClean="0"/>
              <a:t>3/6/2014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F166B-CF71-4C27-B8C1-7CAF9B012D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59150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9300B-A524-4003-8DD7-A542F2123801}" type="datetime1">
              <a:rPr lang="en-US" smtClean="0"/>
              <a:t>3/6/2014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F166B-CF71-4C27-B8C1-7CAF9B012D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45156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E6C04-C010-4D29-925F-B0CA193AD9C9}" type="datetime1">
              <a:rPr lang="en-US" smtClean="0"/>
              <a:t>3/6/2014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F166B-CF71-4C27-B8C1-7CAF9B012D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47493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349C1-10F5-42F3-A443-366FDEA55CFC}" type="datetime1">
              <a:rPr lang="en-US" smtClean="0"/>
              <a:t>3/6/2014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F166B-CF71-4C27-B8C1-7CAF9B012D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52261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D6171B-0533-4D6D-BA19-363F1E2DFDD6}" type="datetime1">
              <a:rPr lang="en-US" smtClean="0"/>
              <a:t>3/6/2014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BF166B-CF71-4C27-B8C1-7CAF9B012D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34263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jpe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jpe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jpeg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76400" y="2130426"/>
            <a:ext cx="8839200" cy="1470025"/>
          </a:xfrm>
        </p:spPr>
        <p:txBody>
          <a:bodyPr>
            <a:normAutofit fontScale="90000"/>
          </a:bodyPr>
          <a:lstStyle/>
          <a:p>
            <a:r>
              <a:rPr lang="en-US" sz="4000" dirty="0"/>
              <a:t>CS105 Introduction to </a:t>
            </a:r>
            <a:br>
              <a:rPr lang="en-US" sz="4000" dirty="0"/>
            </a:br>
            <a:r>
              <a:rPr lang="en-US" sz="4000" dirty="0"/>
              <a:t>Computer Concepts</a:t>
            </a:r>
            <a:br>
              <a:rPr lang="en-US" sz="4000" dirty="0"/>
            </a:br>
            <a:r>
              <a:rPr lang="en-US" sz="4000" dirty="0"/>
              <a:t/>
            </a:r>
            <a:br>
              <a:rPr lang="en-US" sz="4000" dirty="0"/>
            </a:br>
            <a:r>
              <a:rPr lang="en-US" sz="3600" dirty="0"/>
              <a:t>GATES and CIRCUITS</a:t>
            </a: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Instructor: </a:t>
            </a:r>
            <a:r>
              <a:rPr lang="en-US" dirty="0" smtClean="0"/>
              <a:t>Yang Mu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5384C-A955-40B4-94D1-10CC2EA53C36}" type="datetime1">
              <a:rPr lang="en-US" smtClean="0"/>
              <a:t>3/6/2014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F166B-CF71-4C27-B8C1-7CAF9B012D4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6668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90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NAND Gate</a:t>
            </a:r>
          </a:p>
        </p:txBody>
      </p:sp>
      <p:sp>
        <p:nvSpPr>
          <p:cNvPr id="144391" name="Rectangle 7"/>
          <p:cNvSpPr>
            <a:spLocks noGrp="1" noChangeArrowheads="1"/>
          </p:cNvSpPr>
          <p:nvPr>
            <p:ph idx="1"/>
          </p:nvPr>
        </p:nvSpPr>
        <p:spPr>
          <a:xfrm>
            <a:off x="1981200" y="1676400"/>
            <a:ext cx="8229600" cy="1066800"/>
          </a:xfrm>
        </p:spPr>
        <p:txBody>
          <a:bodyPr>
            <a:normAutofit fontScale="92500"/>
          </a:bodyPr>
          <a:lstStyle/>
          <a:p>
            <a:pPr>
              <a:lnSpc>
                <a:spcPct val="90000"/>
              </a:lnSpc>
              <a:buFontTx/>
              <a:buNone/>
            </a:pPr>
            <a:r>
              <a:rPr lang="en-US" dirty="0"/>
              <a:t>The </a:t>
            </a:r>
            <a:r>
              <a:rPr lang="en-US" b="1" dirty="0">
                <a:solidFill>
                  <a:srgbClr val="0000FF"/>
                </a:solidFill>
              </a:rPr>
              <a:t>NAND</a:t>
            </a:r>
            <a:r>
              <a:rPr lang="en-US" dirty="0"/>
              <a:t> gate accepts two input signals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dirty="0"/>
              <a:t>If both are 1, the output is 0; </a:t>
            </a:r>
            <a:r>
              <a:rPr lang="en-US" dirty="0"/>
              <a:t>otherwise, the </a:t>
            </a:r>
            <a:r>
              <a:rPr lang="en-US" dirty="0"/>
              <a:t>output is 1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4561-701D-4E27-B503-09AB7EEF56EA}" type="datetime1">
              <a:rPr lang="en-US" smtClean="0"/>
              <a:t>3/6/2014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EEFFC262-BC95-4665-B8D2-69DA9D937F16}" type="slidenum">
              <a:rPr lang="en-US" smtClean="0"/>
              <a:pPr/>
              <a:t>10</a:t>
            </a:fld>
            <a:endParaRPr lang="en-US"/>
          </a:p>
        </p:txBody>
      </p:sp>
      <p:pic>
        <p:nvPicPr>
          <p:cNvPr id="144392" name="Picture 8" descr="c04f05"/>
          <p:cNvPicPr preferRelativeResize="0"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33600" y="2743200"/>
            <a:ext cx="7696200" cy="236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44394" name="Text Box 10"/>
          <p:cNvSpPr txBox="1">
            <a:spLocks noChangeArrowheads="1"/>
          </p:cNvSpPr>
          <p:nvPr/>
        </p:nvSpPr>
        <p:spPr bwMode="auto">
          <a:xfrm>
            <a:off x="4114800" y="5105401"/>
            <a:ext cx="37338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srgbClr val="327CB8"/>
                </a:solidFill>
                <a:latin typeface="Arial" charset="0"/>
              </a:rPr>
              <a:t>Figure 4.5</a:t>
            </a:r>
            <a:r>
              <a:rPr lang="en-US" sz="1200" dirty="0">
                <a:latin typeface="Arial" charset="0"/>
              </a:rPr>
              <a:t>  Various representations of a NAND gate</a:t>
            </a:r>
          </a:p>
        </p:txBody>
      </p:sp>
      <p:sp>
        <p:nvSpPr>
          <p:cNvPr id="144395" name="Text Box 11"/>
          <p:cNvSpPr txBox="1">
            <a:spLocks noChangeArrowheads="1"/>
          </p:cNvSpPr>
          <p:nvPr/>
        </p:nvSpPr>
        <p:spPr bwMode="auto">
          <a:xfrm>
            <a:off x="1752600" y="5867400"/>
            <a:ext cx="28194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 sz="120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406885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443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NOR Gate</a:t>
            </a:r>
          </a:p>
        </p:txBody>
      </p:sp>
      <p:sp>
        <p:nvSpPr>
          <p:cNvPr id="195591" name="Rectangle 7"/>
          <p:cNvSpPr>
            <a:spLocks noGrp="1" noChangeArrowheads="1"/>
          </p:cNvSpPr>
          <p:nvPr>
            <p:ph idx="1"/>
          </p:nvPr>
        </p:nvSpPr>
        <p:spPr>
          <a:xfrm>
            <a:off x="2136648" y="1600200"/>
            <a:ext cx="8153400" cy="1295400"/>
          </a:xfrm>
        </p:spPr>
        <p:txBody>
          <a:bodyPr/>
          <a:lstStyle/>
          <a:p>
            <a:pPr>
              <a:buFontTx/>
              <a:buNone/>
            </a:pPr>
            <a:endParaRPr lang="en-US" b="1" dirty="0"/>
          </a:p>
          <a:p>
            <a:pPr>
              <a:buFontTx/>
              <a:buNone/>
            </a:pP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D392B-0F12-4547-A42F-348C88B4A795}" type="datetime1">
              <a:rPr lang="en-US" smtClean="0"/>
              <a:t>3/6/2014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EEFFC262-BC95-4665-B8D2-69DA9D937F16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195589" name="Rectangle 5"/>
          <p:cNvSpPr>
            <a:spLocks noChangeArrowheads="1"/>
          </p:cNvSpPr>
          <p:nvPr/>
        </p:nvSpPr>
        <p:spPr bwMode="auto">
          <a:xfrm>
            <a:off x="4267200" y="5334000"/>
            <a:ext cx="37338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1200">
                <a:solidFill>
                  <a:srgbClr val="327CB8"/>
                </a:solidFill>
                <a:latin typeface="Arial" charset="0"/>
              </a:rPr>
              <a:t>Figure 4.6</a:t>
            </a:r>
            <a:r>
              <a:rPr lang="en-US" sz="1200">
                <a:latin typeface="Arial" charset="0"/>
              </a:rPr>
              <a:t>  Various representations of a NOR gate</a:t>
            </a:r>
          </a:p>
        </p:txBody>
      </p:sp>
      <p:sp>
        <p:nvSpPr>
          <p:cNvPr id="195590" name="Rectangle 6"/>
          <p:cNvSpPr>
            <a:spLocks noChangeArrowheads="1"/>
          </p:cNvSpPr>
          <p:nvPr/>
        </p:nvSpPr>
        <p:spPr bwMode="auto">
          <a:xfrm>
            <a:off x="2133600" y="1447800"/>
            <a:ext cx="78486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/>
          <a:lstStyle/>
          <a:p>
            <a:r>
              <a:rPr lang="en-US" sz="2800">
                <a:latin typeface="Arial" charset="0"/>
              </a:rPr>
              <a:t>The NOR gate accepts two input signals</a:t>
            </a:r>
          </a:p>
          <a:p>
            <a:pPr>
              <a:lnSpc>
                <a:spcPct val="140000"/>
              </a:lnSpc>
            </a:pPr>
            <a:r>
              <a:rPr lang="en-US" sz="2800">
                <a:latin typeface="Arial" charset="0"/>
              </a:rPr>
              <a:t>If both are 0, the output is 1; otherwise, </a:t>
            </a:r>
          </a:p>
          <a:p>
            <a:pPr>
              <a:lnSpc>
                <a:spcPct val="70000"/>
              </a:lnSpc>
            </a:pPr>
            <a:r>
              <a:rPr lang="en-US" sz="2800">
                <a:latin typeface="Arial" charset="0"/>
              </a:rPr>
              <a:t>the output is 0</a:t>
            </a:r>
            <a:endParaRPr lang="en-US" sz="2800"/>
          </a:p>
        </p:txBody>
      </p:sp>
      <p:pic>
        <p:nvPicPr>
          <p:cNvPr id="195592" name="Picture 8" descr="17606_02_0042A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71800" y="2971800"/>
            <a:ext cx="5867400" cy="229393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950363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8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Gates with More Inputs</a:t>
            </a:r>
          </a:p>
        </p:txBody>
      </p:sp>
      <p:sp>
        <p:nvSpPr>
          <p:cNvPr id="146439" name="Rectangle 7"/>
          <p:cNvSpPr>
            <a:spLocks noGrp="1" noChangeArrowheads="1"/>
          </p:cNvSpPr>
          <p:nvPr>
            <p:ph idx="1"/>
          </p:nvPr>
        </p:nvSpPr>
        <p:spPr>
          <a:xfrm>
            <a:off x="1981200" y="1676400"/>
            <a:ext cx="8229600" cy="1676400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sz="2400" dirty="0"/>
              <a:t>Gates can be designed to accept three or more input values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400" dirty="0"/>
              <a:t>A three-input </a:t>
            </a:r>
            <a:r>
              <a:rPr lang="en-US" sz="2400" dirty="0">
                <a:solidFill>
                  <a:srgbClr val="0000FF"/>
                </a:solidFill>
              </a:rPr>
              <a:t>AND</a:t>
            </a:r>
            <a:r>
              <a:rPr lang="en-US" sz="2400" dirty="0"/>
              <a:t> gate, for example, produces an output of </a:t>
            </a:r>
            <a:r>
              <a:rPr lang="en-US" sz="2400" dirty="0">
                <a:solidFill>
                  <a:srgbClr val="0000FF"/>
                </a:solidFill>
              </a:rPr>
              <a:t>1</a:t>
            </a:r>
            <a:r>
              <a:rPr lang="en-US" sz="2400" dirty="0"/>
              <a:t> only </a:t>
            </a:r>
            <a:r>
              <a:rPr lang="en-US" sz="2400" dirty="0"/>
              <a:t>if all input values are </a:t>
            </a:r>
            <a:r>
              <a:rPr lang="en-US" sz="2400" dirty="0">
                <a:solidFill>
                  <a:srgbClr val="0000FF"/>
                </a:solidFill>
              </a:rPr>
              <a:t>1</a:t>
            </a:r>
            <a:endParaRPr lang="en-US" sz="2400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0E733-81A7-4E3C-95D6-69598FD23E62}" type="datetime1">
              <a:rPr lang="en-US" smtClean="0"/>
              <a:t>3/6/2014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EEFFC262-BC95-4665-B8D2-69DA9D937F16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146441" name="Text Box 9"/>
          <p:cNvSpPr txBox="1">
            <a:spLocks noChangeArrowheads="1"/>
          </p:cNvSpPr>
          <p:nvPr/>
        </p:nvSpPr>
        <p:spPr bwMode="auto">
          <a:xfrm>
            <a:off x="3429001" y="5486401"/>
            <a:ext cx="5034583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 dirty="0">
                <a:solidFill>
                  <a:srgbClr val="327CB8"/>
                </a:solidFill>
                <a:latin typeface="Arial" charset="0"/>
              </a:rPr>
              <a:t>Figure 4.7</a:t>
            </a:r>
            <a:r>
              <a:rPr lang="en-US" sz="1400" dirty="0">
                <a:latin typeface="Arial" charset="0"/>
              </a:rPr>
              <a:t>  Various representations of a three-input AND gate</a:t>
            </a:r>
          </a:p>
        </p:txBody>
      </p:sp>
      <p:pic>
        <p:nvPicPr>
          <p:cNvPr id="146442" name="Picture 10" descr="17606_02_0043A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67000" y="2895600"/>
            <a:ext cx="6629400" cy="24384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32941557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62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Constructing Gates</a:t>
            </a:r>
          </a:p>
        </p:txBody>
      </p:sp>
      <p:sp>
        <p:nvSpPr>
          <p:cNvPr id="147463" name="Rectangle 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b="1" dirty="0">
                <a:solidFill>
                  <a:srgbClr val="3333FF"/>
                </a:solidFill>
              </a:rPr>
              <a:t>Transistor</a:t>
            </a:r>
            <a:r>
              <a:rPr lang="en-US" b="1" dirty="0"/>
              <a:t> </a:t>
            </a:r>
            <a:r>
              <a:rPr lang="en-US" dirty="0"/>
              <a:t> </a:t>
            </a:r>
          </a:p>
          <a:p>
            <a:pPr>
              <a:lnSpc>
                <a:spcPct val="90000"/>
              </a:lnSpc>
            </a:pPr>
            <a:r>
              <a:rPr lang="en-US" dirty="0"/>
              <a:t>A device that acts either as a wire that conducts electricity or as a resistor that blocks the flow of electricity, depending on the voltage level of an input signal </a:t>
            </a:r>
          </a:p>
          <a:p>
            <a:pPr>
              <a:lnSpc>
                <a:spcPct val="90000"/>
              </a:lnSpc>
            </a:pPr>
            <a:r>
              <a:rPr lang="en-US" dirty="0"/>
              <a:t>A transistor has no moving parts, yet acts like </a:t>
            </a:r>
            <a:br>
              <a:rPr lang="en-US" dirty="0"/>
            </a:br>
            <a:r>
              <a:rPr lang="en-US" dirty="0"/>
              <a:t>a switch</a:t>
            </a:r>
          </a:p>
          <a:p>
            <a:pPr>
              <a:lnSpc>
                <a:spcPct val="90000"/>
              </a:lnSpc>
            </a:pPr>
            <a:r>
              <a:rPr lang="en-US" dirty="0"/>
              <a:t>It is made of a </a:t>
            </a:r>
            <a:r>
              <a:rPr lang="en-US" dirty="0">
                <a:solidFill>
                  <a:srgbClr val="0000FF"/>
                </a:solidFill>
              </a:rPr>
              <a:t>semiconductor </a:t>
            </a:r>
            <a:r>
              <a:rPr lang="en-US" dirty="0"/>
              <a:t>material, which is neither a particularly good conductor of electricity nor a particularly good insulator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EC7DAE-046F-441B-AD63-C7C73FCA4BF3}" type="datetime1">
              <a:rPr lang="en-US" smtClean="0"/>
              <a:t>3/6/2014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EEFFC262-BC95-4665-B8D2-69DA9D937F16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797499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990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Constructing Gates</a:t>
            </a:r>
          </a:p>
        </p:txBody>
      </p:sp>
      <p:sp>
        <p:nvSpPr>
          <p:cNvPr id="169991" name="Rectangle 7"/>
          <p:cNvSpPr>
            <a:spLocks noGrp="1" noChangeArrowheads="1"/>
          </p:cNvSpPr>
          <p:nvPr>
            <p:ph idx="1"/>
          </p:nvPr>
        </p:nvSpPr>
        <p:spPr>
          <a:xfrm>
            <a:off x="5791200" y="1676400"/>
            <a:ext cx="4419600" cy="4572000"/>
          </a:xfr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en-US" sz="2400" dirty="0"/>
              <a:t>A transistor has three terminals</a:t>
            </a:r>
            <a:endParaRPr lang="en-US" dirty="0"/>
          </a:p>
          <a:p>
            <a:pPr marL="822960" lvl="1" indent="-457200"/>
            <a:r>
              <a:rPr lang="en-US" sz="2100" dirty="0"/>
              <a:t>A source</a:t>
            </a:r>
          </a:p>
          <a:p>
            <a:pPr marL="822960" lvl="1" indent="-457200"/>
            <a:r>
              <a:rPr lang="en-US" sz="2100" dirty="0"/>
              <a:t>A base</a:t>
            </a:r>
          </a:p>
          <a:p>
            <a:pPr marL="822960" lvl="1" indent="-457200"/>
            <a:r>
              <a:rPr lang="en-US" sz="2100" dirty="0"/>
              <a:t>An emitter, typically connected to a ground wire</a:t>
            </a:r>
          </a:p>
          <a:p>
            <a:r>
              <a:rPr lang="en-US" sz="2400" dirty="0"/>
              <a:t>If the electrical signal is grounded, it is allowed to flow through an alternative route to the ground (literally) where it can do no harm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D66C9-71B3-4DFD-8176-D5933CD4CE61}" type="datetime1">
              <a:rPr lang="en-US" smtClean="0"/>
              <a:t>3/6/2014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EEFFC262-BC95-4665-B8D2-69DA9D937F16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169992" name="Text Box 8"/>
          <p:cNvSpPr txBox="1">
            <a:spLocks noChangeArrowheads="1"/>
          </p:cNvSpPr>
          <p:nvPr/>
        </p:nvSpPr>
        <p:spPr bwMode="auto">
          <a:xfrm>
            <a:off x="1905000" y="4419601"/>
            <a:ext cx="353167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 dirty="0">
                <a:solidFill>
                  <a:srgbClr val="327CB8"/>
                </a:solidFill>
                <a:latin typeface="Arial" charset="0"/>
              </a:rPr>
              <a:t>Figure 4.8</a:t>
            </a:r>
            <a:r>
              <a:rPr lang="en-US" sz="1400" dirty="0">
                <a:latin typeface="Arial" charset="0"/>
              </a:rPr>
              <a:t>  The connections of a transistor</a:t>
            </a:r>
          </a:p>
        </p:txBody>
      </p:sp>
      <p:pic>
        <p:nvPicPr>
          <p:cNvPr id="169994" name="Picture 10" descr="17606_02_0044A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09800" y="1752600"/>
            <a:ext cx="2895600" cy="26670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32542876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Constructing Gates</a:t>
            </a:r>
          </a:p>
        </p:txBody>
      </p:sp>
      <p:sp>
        <p:nvSpPr>
          <p:cNvPr id="171011" name="Rectangle 3"/>
          <p:cNvSpPr>
            <a:spLocks noGrp="1" noChangeArrowheads="1"/>
          </p:cNvSpPr>
          <p:nvPr>
            <p:ph idx="1"/>
          </p:nvPr>
        </p:nvSpPr>
        <p:spPr>
          <a:xfrm>
            <a:off x="1981200" y="1676400"/>
            <a:ext cx="8229600" cy="1371600"/>
          </a:xfrm>
        </p:spPr>
        <p:txBody>
          <a:bodyPr/>
          <a:lstStyle/>
          <a:p>
            <a:pPr>
              <a:buFontTx/>
              <a:buNone/>
            </a:pPr>
            <a:r>
              <a:rPr lang="en-US"/>
              <a:t>The easiest gates to create are the </a:t>
            </a:r>
            <a:r>
              <a:rPr lang="en-US">
                <a:solidFill>
                  <a:srgbClr val="0000FF"/>
                </a:solidFill>
              </a:rPr>
              <a:t>NOT</a:t>
            </a:r>
            <a:r>
              <a:rPr lang="en-US"/>
              <a:t>, </a:t>
            </a:r>
            <a:r>
              <a:rPr lang="en-US">
                <a:solidFill>
                  <a:srgbClr val="0000FF"/>
                </a:solidFill>
              </a:rPr>
              <a:t>NAND</a:t>
            </a:r>
            <a:r>
              <a:rPr lang="en-US"/>
              <a:t>, and </a:t>
            </a:r>
            <a:r>
              <a:rPr lang="en-US">
                <a:solidFill>
                  <a:srgbClr val="0000FF"/>
                </a:solidFill>
              </a:rPr>
              <a:t>NOR</a:t>
            </a:r>
            <a:r>
              <a:rPr lang="en-US"/>
              <a:t> gates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9DDBB-97B6-48B6-9D7B-5427518D3D7C}" type="datetime1">
              <a:rPr lang="en-US" smtClean="0"/>
              <a:t>3/6/2014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EEFFC262-BC95-4665-B8D2-69DA9D937F16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171013" name="Text Box 5"/>
          <p:cNvSpPr txBox="1">
            <a:spLocks noChangeArrowheads="1"/>
          </p:cNvSpPr>
          <p:nvPr/>
        </p:nvSpPr>
        <p:spPr bwMode="auto">
          <a:xfrm>
            <a:off x="3810000" y="5105401"/>
            <a:ext cx="41148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327CB8"/>
                </a:solidFill>
                <a:latin typeface="Arial" charset="0"/>
              </a:rPr>
              <a:t>Figure 4.9</a:t>
            </a:r>
            <a:r>
              <a:rPr lang="en-US" sz="1400" dirty="0">
                <a:latin typeface="Arial" charset="0"/>
              </a:rPr>
              <a:t>  Constructing gates using transistors</a:t>
            </a:r>
          </a:p>
        </p:txBody>
      </p:sp>
      <p:pic>
        <p:nvPicPr>
          <p:cNvPr id="171014" name="Picture 6" descr="17606_02_0045A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4600" y="2590800"/>
            <a:ext cx="6477000" cy="23622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08416516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6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Circuits</a:t>
            </a:r>
          </a:p>
        </p:txBody>
      </p:sp>
      <p:sp>
        <p:nvSpPr>
          <p:cNvPr id="148487" name="Rectangle 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b="1" dirty="0">
                <a:solidFill>
                  <a:srgbClr val="3333FF"/>
                </a:solidFill>
              </a:rPr>
              <a:t>Combinational </a:t>
            </a:r>
            <a:r>
              <a:rPr lang="en-US" b="1" dirty="0">
                <a:solidFill>
                  <a:srgbClr val="3333FF"/>
                </a:solidFill>
              </a:rPr>
              <a:t>circuit</a:t>
            </a:r>
            <a:r>
              <a:rPr lang="en-US" dirty="0"/>
              <a:t>: The </a:t>
            </a:r>
            <a:r>
              <a:rPr lang="en-US" dirty="0"/>
              <a:t>input values explicitly determine the </a:t>
            </a:r>
            <a:r>
              <a:rPr lang="en-US" dirty="0"/>
              <a:t>output</a:t>
            </a:r>
          </a:p>
          <a:p>
            <a:pPr>
              <a:lnSpc>
                <a:spcPct val="90000"/>
              </a:lnSpc>
              <a:buNone/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b="1" dirty="0">
                <a:solidFill>
                  <a:srgbClr val="3333FF"/>
                </a:solidFill>
              </a:rPr>
              <a:t>Sequential </a:t>
            </a:r>
            <a:r>
              <a:rPr lang="en-US" b="1" dirty="0">
                <a:solidFill>
                  <a:srgbClr val="3333FF"/>
                </a:solidFill>
              </a:rPr>
              <a:t>circuit</a:t>
            </a:r>
            <a:r>
              <a:rPr lang="en-US" dirty="0"/>
              <a:t>: The </a:t>
            </a:r>
            <a:r>
              <a:rPr lang="en-US" dirty="0"/>
              <a:t>output is a function of the input values and the existing state of the circuit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400" dirty="0"/>
              <a:t>		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1CA67-864F-4E0E-ADD5-1D5B6F604DCE}" type="datetime1">
              <a:rPr lang="en-US" smtClean="0"/>
              <a:t>3/6/2014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EEFFC262-BC95-4665-B8D2-69DA9D937F16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131594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10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Combinational Circuits</a:t>
            </a:r>
          </a:p>
        </p:txBody>
      </p:sp>
      <p:sp>
        <p:nvSpPr>
          <p:cNvPr id="149511" name="Rectangle 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/>
              <a:t>Gates are combined into circuits by using the output of one gate as the input for another</a:t>
            </a:r>
            <a:endParaRPr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F673E-0A26-44B4-A9B8-A2EDE3E39A59}" type="datetime1">
              <a:rPr lang="en-US" smtClean="0"/>
              <a:t>3/6/2014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EEFFC262-BC95-4665-B8D2-69DA9D937F16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149513" name="Text Box 9"/>
          <p:cNvSpPr txBox="1">
            <a:spLocks noChangeArrowheads="1"/>
          </p:cNvSpPr>
          <p:nvPr/>
        </p:nvSpPr>
        <p:spPr bwMode="auto">
          <a:xfrm>
            <a:off x="3124200" y="6400800"/>
            <a:ext cx="1841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 sz="1400">
              <a:latin typeface="Arial" charset="0"/>
            </a:endParaRPr>
          </a:p>
        </p:txBody>
      </p:sp>
      <p:pic>
        <p:nvPicPr>
          <p:cNvPr id="149514" name="Picture 10" descr="17606_02_0046A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33600" y="3276600"/>
            <a:ext cx="2466858" cy="1371600"/>
          </a:xfrm>
          <a:prstGeom prst="rect">
            <a:avLst/>
          </a:prstGeom>
          <a:noFill/>
        </p:spPr>
      </p:pic>
      <p:pic>
        <p:nvPicPr>
          <p:cNvPr id="7" name="Picture 8" descr="17606_02_0047A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48201" y="2667001"/>
            <a:ext cx="5357813" cy="265747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99680567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4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Combinational Circuits</a:t>
            </a:r>
          </a:p>
        </p:txBody>
      </p:sp>
      <p:sp>
        <p:nvSpPr>
          <p:cNvPr id="150535" name="Rectangle 7"/>
          <p:cNvSpPr>
            <a:spLocks noGrp="1" noChangeArrowheads="1"/>
          </p:cNvSpPr>
          <p:nvPr>
            <p:ph idx="1"/>
          </p:nvPr>
        </p:nvSpPr>
        <p:spPr>
          <a:xfrm>
            <a:off x="1981200" y="1676400"/>
            <a:ext cx="8229600" cy="1219200"/>
          </a:xfrm>
        </p:spPr>
        <p:txBody>
          <a:bodyPr/>
          <a:lstStyle/>
          <a:p>
            <a:pPr>
              <a:buFontTx/>
              <a:buNone/>
            </a:pPr>
            <a:r>
              <a:rPr lang="en-US" sz="2400"/>
              <a:t>Consider the following Boolean expression </a:t>
            </a:r>
            <a:r>
              <a:rPr lang="en-US" sz="2400">
                <a:latin typeface="Times New Roman" pitchFamily="-32" charset="0"/>
              </a:rPr>
              <a:t>A(B + C)</a:t>
            </a:r>
            <a:endParaRPr lang="en-US" sz="210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04D216-04B8-4CFF-90B4-384AEAEBFB90}" type="datetime1">
              <a:rPr lang="en-US" smtClean="0"/>
              <a:t>3/6/2014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EEFFC262-BC95-4665-B8D2-69DA9D937F16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150543" name="Rectangle 15"/>
          <p:cNvSpPr>
            <a:spLocks noChangeArrowheads="1"/>
          </p:cNvSpPr>
          <p:nvPr/>
        </p:nvSpPr>
        <p:spPr bwMode="auto">
          <a:xfrm>
            <a:off x="1981200" y="5105400"/>
            <a:ext cx="82296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4763" indent="-4763">
              <a:spcBef>
                <a:spcPct val="50000"/>
              </a:spcBef>
              <a:buClr>
                <a:schemeClr val="tx1"/>
              </a:buClr>
            </a:pPr>
            <a:r>
              <a:rPr lang="en-US" sz="3200" i="1" dirty="0">
                <a:latin typeface="Arial" charset="0"/>
              </a:rPr>
              <a:t>Does this truth table look familiar? </a:t>
            </a:r>
          </a:p>
          <a:p>
            <a:pPr marL="4763" indent="-4763">
              <a:spcBef>
                <a:spcPct val="50000"/>
              </a:spcBef>
              <a:buClr>
                <a:schemeClr val="tx1"/>
              </a:buClr>
            </a:pPr>
            <a:r>
              <a:rPr lang="en-US" sz="3200" i="1" dirty="0">
                <a:latin typeface="Arial" charset="0"/>
              </a:rPr>
              <a:t>Compare it with previous table</a:t>
            </a:r>
          </a:p>
        </p:txBody>
      </p:sp>
      <p:pic>
        <p:nvPicPr>
          <p:cNvPr id="150545" name="Picture 17" descr="17606_02_0049A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00600" y="2514600"/>
            <a:ext cx="4298197" cy="2438400"/>
          </a:xfrm>
          <a:prstGeom prst="rect">
            <a:avLst/>
          </a:prstGeom>
          <a:noFill/>
        </p:spPr>
      </p:pic>
      <p:pic>
        <p:nvPicPr>
          <p:cNvPr id="150546" name="Picture 18" descr="17606_02_0048A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90801" y="2549526"/>
            <a:ext cx="1561963" cy="95567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96553708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0543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Combinational Circuits</a:t>
            </a:r>
          </a:p>
        </p:txBody>
      </p:sp>
      <p:sp>
        <p:nvSpPr>
          <p:cNvPr id="17408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b="1" dirty="0">
                <a:solidFill>
                  <a:srgbClr val="0000FF"/>
                </a:solidFill>
              </a:rPr>
              <a:t>Circuit equivalence</a:t>
            </a:r>
            <a:endParaRPr lang="en-US" dirty="0">
              <a:solidFill>
                <a:srgbClr val="0000FF"/>
              </a:solidFill>
            </a:endParaRPr>
          </a:p>
          <a:p>
            <a:pPr>
              <a:lnSpc>
                <a:spcPct val="80000"/>
              </a:lnSpc>
            </a:pPr>
            <a:r>
              <a:rPr lang="en-US" dirty="0"/>
              <a:t>Two circuits that produce the same output for identical input</a:t>
            </a:r>
          </a:p>
          <a:p>
            <a:r>
              <a:rPr lang="en-US" dirty="0"/>
              <a:t>Boolean algebra allows us to apply provable mathematical principles to help design circuits</a:t>
            </a:r>
          </a:p>
          <a:p>
            <a:r>
              <a:rPr lang="en-US" dirty="0"/>
              <a:t>E.g., A(B </a:t>
            </a:r>
            <a:r>
              <a:rPr lang="en-US" dirty="0"/>
              <a:t>+ C) = AB + BC (distributive law) so circuits must be equivalent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06CC4-2BF9-46BD-8CEC-2A5626AED3C4}" type="datetime1">
              <a:rPr lang="en-US" smtClean="0"/>
              <a:t>3/6/2014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EEFFC262-BC95-4665-B8D2-69DA9D937F16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732543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3600" dirty="0" smtClean="0"/>
              <a:t>How </a:t>
            </a:r>
            <a:r>
              <a:rPr lang="en-US" sz="3600" dirty="0"/>
              <a:t>computers use electric signals to represent and manipulate binary values</a:t>
            </a:r>
            <a:r>
              <a:rPr lang="en-US" sz="3600" dirty="0" smtClean="0"/>
              <a:t>?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D96C2-100E-4F74-A18D-AFDEA80D4D76}" type="datetime1">
              <a:rPr lang="en-US" smtClean="0"/>
              <a:t>3/6/2014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F166B-CF71-4C27-B8C1-7CAF9B012D4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2708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86" name="Rectangle 1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Adders</a:t>
            </a:r>
          </a:p>
        </p:txBody>
      </p:sp>
      <p:sp>
        <p:nvSpPr>
          <p:cNvPr id="152587" name="Rectangle 11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At the digital logic level, addition is performed in binary </a:t>
            </a:r>
          </a:p>
          <a:p>
            <a:r>
              <a:rPr lang="en-US" dirty="0"/>
              <a:t>Addition operations are carried out </a:t>
            </a:r>
            <a:br>
              <a:rPr lang="en-US" dirty="0"/>
            </a:br>
            <a:r>
              <a:rPr lang="en-US" dirty="0"/>
              <a:t>by special circuits called, appropriately, </a:t>
            </a:r>
            <a:r>
              <a:rPr lang="en-US" b="1" dirty="0">
                <a:solidFill>
                  <a:srgbClr val="3333FF"/>
                </a:solidFill>
              </a:rPr>
              <a:t>adders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090A1-37DE-4875-974A-CCAB0ECC3334}" type="datetime1">
              <a:rPr lang="en-US" smtClean="0"/>
              <a:t>3/6/2014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EEFFC262-BC95-4665-B8D2-69DA9D937F16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038376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Adders</a:t>
            </a:r>
          </a:p>
        </p:txBody>
      </p:sp>
      <p:sp>
        <p:nvSpPr>
          <p:cNvPr id="176131" name="Rectangle 3"/>
          <p:cNvSpPr>
            <a:spLocks noGrp="1" noChangeArrowheads="1"/>
          </p:cNvSpPr>
          <p:nvPr>
            <p:ph idx="1"/>
          </p:nvPr>
        </p:nvSpPr>
        <p:spPr>
          <a:xfrm>
            <a:off x="1981200" y="1676400"/>
            <a:ext cx="3657600" cy="4572000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US" sz="2400" dirty="0"/>
              <a:t>The result of adding two binary digits could produce a </a:t>
            </a:r>
            <a:r>
              <a:rPr lang="en-US" sz="2400" i="1" dirty="0"/>
              <a:t>carry value</a:t>
            </a:r>
            <a:endParaRPr lang="en-US" sz="2400" dirty="0"/>
          </a:p>
          <a:p>
            <a:pPr>
              <a:lnSpc>
                <a:spcPct val="90000"/>
              </a:lnSpc>
            </a:pPr>
            <a:r>
              <a:rPr lang="en-US" sz="2400" dirty="0"/>
              <a:t>Recall that 1 + 1 = 10 </a:t>
            </a:r>
            <a:br>
              <a:rPr lang="en-US" sz="2400" dirty="0"/>
            </a:br>
            <a:r>
              <a:rPr lang="en-US" sz="2400" dirty="0"/>
              <a:t>in base two 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sz="2400" dirty="0">
              <a:solidFill>
                <a:srgbClr val="0000FF"/>
              </a:solidFill>
            </a:endParaRPr>
          </a:p>
          <a:p>
            <a:pPr>
              <a:lnSpc>
                <a:spcPct val="90000"/>
              </a:lnSpc>
              <a:buFontTx/>
              <a:buNone/>
            </a:pPr>
            <a:endParaRPr lang="en-US" sz="2400" dirty="0">
              <a:solidFill>
                <a:srgbClr val="0000FF"/>
              </a:solidFill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sz="2400" dirty="0">
                <a:solidFill>
                  <a:srgbClr val="0000FF"/>
                </a:solidFill>
              </a:rPr>
              <a:t>Half </a:t>
            </a:r>
            <a:r>
              <a:rPr lang="en-US" sz="2400" dirty="0">
                <a:solidFill>
                  <a:srgbClr val="0000FF"/>
                </a:solidFill>
              </a:rPr>
              <a:t>adder</a:t>
            </a:r>
            <a:endParaRPr lang="en-US" sz="2400" dirty="0"/>
          </a:p>
          <a:p>
            <a:pPr>
              <a:lnSpc>
                <a:spcPct val="90000"/>
              </a:lnSpc>
            </a:pPr>
            <a:r>
              <a:rPr lang="en-US" sz="2400" dirty="0"/>
              <a:t>A circuit that computes the sum of two bits </a:t>
            </a:r>
            <a:r>
              <a:rPr lang="en-US" sz="2400" dirty="0"/>
              <a:t>and </a:t>
            </a:r>
            <a:r>
              <a:rPr lang="en-US" sz="2400" dirty="0"/>
              <a:t>produces the correct carry bit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3A99F-EC49-40E4-9BF0-32ABE7439E65}" type="datetime1">
              <a:rPr lang="en-US" smtClean="0"/>
              <a:t>3/6/2014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EEFFC262-BC95-4665-B8D2-69DA9D937F16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176134" name="Text Box 6"/>
          <p:cNvSpPr txBox="1">
            <a:spLocks noChangeArrowheads="1"/>
          </p:cNvSpPr>
          <p:nvPr/>
        </p:nvSpPr>
        <p:spPr bwMode="auto">
          <a:xfrm>
            <a:off x="9525000" y="5105400"/>
            <a:ext cx="1841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 sz="1400">
              <a:latin typeface="Arial" charset="0"/>
            </a:endParaRPr>
          </a:p>
        </p:txBody>
      </p:sp>
      <p:pic>
        <p:nvPicPr>
          <p:cNvPr id="176135" name="Picture 7" descr="17606_02_0051A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24600" y="1524001"/>
            <a:ext cx="2743200" cy="2087217"/>
          </a:xfrm>
          <a:prstGeom prst="rect">
            <a:avLst/>
          </a:prstGeom>
          <a:noFill/>
        </p:spPr>
      </p:pic>
      <p:sp>
        <p:nvSpPr>
          <p:cNvPr id="176136" name="Rectangle 8"/>
          <p:cNvSpPr>
            <a:spLocks noChangeArrowheads="1"/>
          </p:cNvSpPr>
          <p:nvPr/>
        </p:nvSpPr>
        <p:spPr bwMode="auto">
          <a:xfrm>
            <a:off x="6934200" y="3581400"/>
            <a:ext cx="1447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/>
          <a:lstStyle/>
          <a:p>
            <a:r>
              <a:rPr lang="en-US" sz="2000" dirty="0">
                <a:latin typeface="Arial" charset="0"/>
              </a:rPr>
              <a:t>Truth table</a:t>
            </a:r>
          </a:p>
        </p:txBody>
      </p:sp>
      <p:pic>
        <p:nvPicPr>
          <p:cNvPr id="8" name="Picture 11" descr="17606_02_0052A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781801" y="4267200"/>
            <a:ext cx="2029033" cy="19812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16325160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6136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Adders</a:t>
            </a:r>
          </a:p>
        </p:txBody>
      </p:sp>
      <p:sp>
        <p:nvSpPr>
          <p:cNvPr id="180227" name="Rectangle 3"/>
          <p:cNvSpPr>
            <a:spLocks noGrp="1" noChangeArrowheads="1"/>
          </p:cNvSpPr>
          <p:nvPr>
            <p:ph idx="1"/>
          </p:nvPr>
        </p:nvSpPr>
        <p:spPr>
          <a:xfrm>
            <a:off x="1981200" y="1676400"/>
            <a:ext cx="8229600" cy="1447800"/>
          </a:xfrm>
        </p:spPr>
        <p:txBody>
          <a:bodyPr/>
          <a:lstStyle/>
          <a:p>
            <a:pPr>
              <a:buFontTx/>
              <a:buNone/>
            </a:pPr>
            <a:r>
              <a:rPr lang="en-US" b="1">
                <a:solidFill>
                  <a:srgbClr val="3333FF"/>
                </a:solidFill>
              </a:rPr>
              <a:t>Full adder</a:t>
            </a:r>
            <a:endParaRPr lang="en-US"/>
          </a:p>
          <a:p>
            <a:pPr>
              <a:buFontTx/>
              <a:buNone/>
            </a:pPr>
            <a:r>
              <a:rPr lang="en-US"/>
              <a:t>A circuit that takes the carry-in value into account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B5B914-A769-4240-B337-1FD0AFE55B45}" type="datetime1">
              <a:rPr lang="en-US" smtClean="0"/>
              <a:t>3/6/2014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EEFFC262-BC95-4665-B8D2-69DA9D937F16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180229" name="Text Box 5"/>
          <p:cNvSpPr txBox="1">
            <a:spLocks noChangeArrowheads="1"/>
          </p:cNvSpPr>
          <p:nvPr/>
        </p:nvSpPr>
        <p:spPr bwMode="auto">
          <a:xfrm>
            <a:off x="2209800" y="5334000"/>
            <a:ext cx="3276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400" dirty="0">
                <a:solidFill>
                  <a:srgbClr val="327CB8"/>
                </a:solidFill>
                <a:latin typeface="Arial" charset="0"/>
              </a:rPr>
              <a:t>Figure 4.10  </a:t>
            </a:r>
            <a:r>
              <a:rPr lang="en-US" sz="1400" dirty="0">
                <a:latin typeface="Arial" charset="0"/>
              </a:rPr>
              <a:t>A full adder</a:t>
            </a:r>
          </a:p>
        </p:txBody>
      </p:sp>
      <p:pic>
        <p:nvPicPr>
          <p:cNvPr id="180230" name="Picture 6" descr="17606_02_0053A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57400" y="2743200"/>
            <a:ext cx="7086600" cy="26670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07487382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0229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6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Multiplexers</a:t>
            </a:r>
          </a:p>
        </p:txBody>
      </p:sp>
      <p:sp>
        <p:nvSpPr>
          <p:cNvPr id="153607" name="Rectangle 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dirty="0">
                <a:solidFill>
                  <a:srgbClr val="0000FF"/>
                </a:solidFill>
              </a:rPr>
              <a:t>Multiplexer</a:t>
            </a:r>
            <a:r>
              <a:rPr lang="en-US" dirty="0"/>
              <a:t> </a:t>
            </a:r>
          </a:p>
          <a:p>
            <a:r>
              <a:rPr lang="en-US" dirty="0"/>
              <a:t>A circuit that uses a few input control signals to determine which of several output data lines is routed to its output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34DE4-07A4-4AD4-8510-119D6092D20F}" type="datetime1">
              <a:rPr lang="en-US" smtClean="0"/>
              <a:t>3/6/2014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EEFFC262-BC95-4665-B8D2-69DA9D937F16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2668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253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Multiplexers</a:t>
            </a:r>
          </a:p>
        </p:txBody>
      </p:sp>
      <p:sp>
        <p:nvSpPr>
          <p:cNvPr id="181254" name="Rectangle 6"/>
          <p:cNvSpPr>
            <a:spLocks noGrp="1" noChangeArrowheads="1"/>
          </p:cNvSpPr>
          <p:nvPr>
            <p:ph idx="1"/>
          </p:nvPr>
        </p:nvSpPr>
        <p:spPr>
          <a:xfrm>
            <a:off x="7315200" y="1676400"/>
            <a:ext cx="2895600" cy="396240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The control lines S0, S1, and S2 </a:t>
            </a:r>
            <a:br>
              <a:rPr lang="en-US" dirty="0"/>
            </a:br>
            <a:r>
              <a:rPr lang="en-US" dirty="0"/>
              <a:t>determine which of eight other input lines </a:t>
            </a:r>
          </a:p>
          <a:p>
            <a:r>
              <a:rPr lang="en-US" dirty="0"/>
              <a:t>(D0 … D7) </a:t>
            </a:r>
            <a:r>
              <a:rPr lang="en-US" dirty="0"/>
              <a:t>are </a:t>
            </a:r>
            <a:r>
              <a:rPr lang="en-US" dirty="0"/>
              <a:t>routed to the output (F)</a:t>
            </a:r>
            <a:endParaRPr lang="en-US" dirty="0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1C99B-BBDE-4E0C-A714-D83214792D92}" type="datetime1">
              <a:rPr lang="en-US" smtClean="0"/>
              <a:t>3/6/2014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EEFFC262-BC95-4665-B8D2-69DA9D937F16}" type="slidenum">
              <a:rPr lang="en-US" smtClean="0"/>
              <a:pPr/>
              <a:t>24</a:t>
            </a:fld>
            <a:endParaRPr lang="en-US"/>
          </a:p>
        </p:txBody>
      </p:sp>
      <p:sp>
        <p:nvSpPr>
          <p:cNvPr id="181256" name="Text Box 8"/>
          <p:cNvSpPr txBox="1">
            <a:spLocks noChangeArrowheads="1"/>
          </p:cNvSpPr>
          <p:nvPr/>
        </p:nvSpPr>
        <p:spPr bwMode="auto">
          <a:xfrm>
            <a:off x="1905000" y="3124200"/>
            <a:ext cx="4419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200">
                <a:solidFill>
                  <a:srgbClr val="327CB8"/>
                </a:solidFill>
                <a:latin typeface="Arial" charset="0"/>
              </a:rPr>
              <a:t>Figure 4.11  </a:t>
            </a:r>
            <a:r>
              <a:rPr lang="en-US" sz="1200">
                <a:latin typeface="Arial" charset="0"/>
              </a:rPr>
              <a:t>A block diagram of a multiplexer with three select control lines</a:t>
            </a:r>
          </a:p>
        </p:txBody>
      </p:sp>
      <p:sp>
        <p:nvSpPr>
          <p:cNvPr id="181257" name="Text Box 9"/>
          <p:cNvSpPr txBox="1">
            <a:spLocks noChangeArrowheads="1"/>
          </p:cNvSpPr>
          <p:nvPr/>
        </p:nvSpPr>
        <p:spPr bwMode="auto">
          <a:xfrm>
            <a:off x="1905000" y="6415089"/>
            <a:ext cx="9144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 sz="1200">
              <a:latin typeface="Arial" charset="0"/>
            </a:endParaRPr>
          </a:p>
        </p:txBody>
      </p:sp>
      <p:pic>
        <p:nvPicPr>
          <p:cNvPr id="181258" name="Picture 10" descr="17606_02_0054A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09800" y="1752600"/>
            <a:ext cx="4343400" cy="1143000"/>
          </a:xfrm>
          <a:prstGeom prst="rect">
            <a:avLst/>
          </a:prstGeom>
          <a:noFill/>
        </p:spPr>
      </p:pic>
      <p:pic>
        <p:nvPicPr>
          <p:cNvPr id="181259" name="Picture 11" descr="17606_02_0055A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438400" y="3733800"/>
            <a:ext cx="3429000" cy="25908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79892222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32" name="Rectangle 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Circuits as Memory</a:t>
            </a:r>
          </a:p>
        </p:txBody>
      </p:sp>
      <p:sp>
        <p:nvSpPr>
          <p:cNvPr id="154633" name="Rectangle 9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Digital circuits can be used to store information</a:t>
            </a:r>
          </a:p>
          <a:p>
            <a:r>
              <a:rPr lang="en-US" dirty="0"/>
              <a:t>These circuits form a </a:t>
            </a:r>
            <a:r>
              <a:rPr lang="en-US" dirty="0">
                <a:solidFill>
                  <a:srgbClr val="0000FF"/>
                </a:solidFill>
              </a:rPr>
              <a:t>sequential circuit</a:t>
            </a:r>
            <a:r>
              <a:rPr lang="en-US" dirty="0"/>
              <a:t>, because the output of the circuit is also used as input to the circuit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F8E0F-88D6-43F2-B00E-201A6960FA8D}" type="datetime1">
              <a:rPr lang="en-US" smtClean="0"/>
              <a:t>3/6/2014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EEFFC262-BC95-4665-B8D2-69DA9D937F16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119260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Circuits as Memory</a:t>
            </a:r>
          </a:p>
        </p:txBody>
      </p:sp>
      <p:sp>
        <p:nvSpPr>
          <p:cNvPr id="184325" name="Rectangle 5"/>
          <p:cNvSpPr>
            <a:spLocks noGrp="1" noChangeArrowheads="1"/>
          </p:cNvSpPr>
          <p:nvPr>
            <p:ph idx="1"/>
          </p:nvPr>
        </p:nvSpPr>
        <p:spPr>
          <a:xfrm>
            <a:off x="6096000" y="1676400"/>
            <a:ext cx="4114800" cy="4572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An S-R latch stores a single binary digit </a:t>
            </a:r>
            <a:br>
              <a:rPr lang="en-US" dirty="0"/>
            </a:br>
            <a:r>
              <a:rPr lang="en-US" dirty="0"/>
              <a:t>(1 or 0)</a:t>
            </a:r>
          </a:p>
          <a:p>
            <a:pPr>
              <a:lnSpc>
                <a:spcPct val="90000"/>
              </a:lnSpc>
              <a:spcBef>
                <a:spcPct val="70000"/>
              </a:spcBef>
            </a:pPr>
            <a:r>
              <a:rPr lang="en-US" dirty="0"/>
              <a:t>There are several ways an S-R latch circuit can be designed using various kinds of gates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68E31-6142-4B51-BBD9-625144B8249C}" type="datetime1">
              <a:rPr lang="en-US" smtClean="0"/>
              <a:t>3/6/2014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EEFFC262-BC95-4665-B8D2-69DA9D937F16}" type="slidenum">
              <a:rPr lang="en-US" smtClean="0"/>
              <a:pPr/>
              <a:t>26</a:t>
            </a:fld>
            <a:endParaRPr lang="en-US"/>
          </a:p>
        </p:txBody>
      </p:sp>
      <p:pic>
        <p:nvPicPr>
          <p:cNvPr id="184328" name="Picture 8" descr="c04f12"/>
          <p:cNvPicPr preferRelativeResize="0"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05000" y="1905001"/>
            <a:ext cx="3963988" cy="386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84329" name="Text Box 9"/>
          <p:cNvSpPr txBox="1">
            <a:spLocks noChangeArrowheads="1"/>
          </p:cNvSpPr>
          <p:nvPr/>
        </p:nvSpPr>
        <p:spPr bwMode="auto">
          <a:xfrm>
            <a:off x="1981200" y="5867400"/>
            <a:ext cx="4419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400">
                <a:solidFill>
                  <a:srgbClr val="327CB8"/>
                </a:solidFill>
                <a:latin typeface="Arial" charset="0"/>
              </a:rPr>
              <a:t>Figure 4.12  </a:t>
            </a:r>
            <a:r>
              <a:rPr lang="en-US" sz="1400">
                <a:latin typeface="Arial" charset="0"/>
              </a:rPr>
              <a:t>An S-R latch</a:t>
            </a:r>
          </a:p>
        </p:txBody>
      </p:sp>
    </p:spTree>
    <p:extLst>
      <p:ext uri="{BB962C8B-B14F-4D97-AF65-F5344CB8AC3E}">
        <p14:creationId xmlns:p14="http://schemas.microsoft.com/office/powerpoint/2010/main" val="375405298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496" name="Rectangle 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Circuits as Memory</a:t>
            </a:r>
          </a:p>
        </p:txBody>
      </p:sp>
      <p:sp>
        <p:nvSpPr>
          <p:cNvPr id="191497" name="Rectangle 9"/>
          <p:cNvSpPr>
            <a:spLocks noGrp="1" noChangeArrowheads="1"/>
          </p:cNvSpPr>
          <p:nvPr>
            <p:ph idx="1"/>
          </p:nvPr>
        </p:nvSpPr>
        <p:spPr>
          <a:xfrm>
            <a:off x="6096000" y="1676400"/>
            <a:ext cx="4114800" cy="4572000"/>
          </a:xfrm>
        </p:spPr>
        <p:txBody>
          <a:bodyPr/>
          <a:lstStyle/>
          <a:p>
            <a:pPr>
              <a:buFontTx/>
              <a:buNone/>
            </a:pPr>
            <a:r>
              <a:rPr lang="en-US" sz="2100"/>
              <a:t>The design of this circuit guarantees that the two outputs X and Y are always complements of each other</a:t>
            </a:r>
          </a:p>
          <a:p>
            <a:pPr>
              <a:buFontTx/>
              <a:buNone/>
            </a:pPr>
            <a:r>
              <a:rPr lang="en-US" sz="2100"/>
              <a:t>The value of X at any point in time is considered to be the current state of the circuit</a:t>
            </a:r>
          </a:p>
          <a:p>
            <a:pPr>
              <a:buFontTx/>
              <a:buNone/>
            </a:pPr>
            <a:r>
              <a:rPr lang="en-US" sz="2100"/>
              <a:t>Therefore, if X is 1, the circuit is storing a 1; if X is 0, the circuit is storing a 0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59B31-9A3C-47AA-B9EC-6F746BAAB67B}" type="datetime1">
              <a:rPr lang="en-US" smtClean="0"/>
              <a:t>3/6/2014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EEFFC262-BC95-4665-B8D2-69DA9D937F16}" type="slidenum">
              <a:rPr lang="en-US" smtClean="0"/>
              <a:pPr/>
              <a:t>27</a:t>
            </a:fld>
            <a:endParaRPr lang="en-US"/>
          </a:p>
        </p:txBody>
      </p:sp>
      <p:pic>
        <p:nvPicPr>
          <p:cNvPr id="191493" name="Picture 5" descr="c04f12"/>
          <p:cNvPicPr preferRelativeResize="0"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05000" y="1905001"/>
            <a:ext cx="3963988" cy="386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91495" name="Text Box 7"/>
          <p:cNvSpPr txBox="1">
            <a:spLocks noChangeArrowheads="1"/>
          </p:cNvSpPr>
          <p:nvPr/>
        </p:nvSpPr>
        <p:spPr bwMode="auto">
          <a:xfrm>
            <a:off x="1981200" y="5867400"/>
            <a:ext cx="4419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400">
                <a:solidFill>
                  <a:srgbClr val="327CB8"/>
                </a:solidFill>
                <a:latin typeface="Arial" charset="0"/>
              </a:rPr>
              <a:t>Figure 4.12  </a:t>
            </a:r>
            <a:r>
              <a:rPr lang="en-US" sz="1400">
                <a:latin typeface="Arial" charset="0"/>
              </a:rPr>
              <a:t>An S-R latch</a:t>
            </a:r>
          </a:p>
        </p:txBody>
      </p:sp>
    </p:spTree>
    <p:extLst>
      <p:ext uri="{BB962C8B-B14F-4D97-AF65-F5344CB8AC3E}">
        <p14:creationId xmlns:p14="http://schemas.microsoft.com/office/powerpoint/2010/main" val="301973397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4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Integrated Circuits</a:t>
            </a:r>
          </a:p>
        </p:txBody>
      </p:sp>
      <p:sp>
        <p:nvSpPr>
          <p:cNvPr id="155655" name="Rectangle 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b="1" dirty="0">
                <a:solidFill>
                  <a:srgbClr val="3333FF"/>
                </a:solidFill>
              </a:rPr>
              <a:t>Integrated circuit</a:t>
            </a:r>
            <a:r>
              <a:rPr lang="en-US" dirty="0"/>
              <a:t> (also called a </a:t>
            </a:r>
            <a:r>
              <a:rPr lang="en-US" i="1" dirty="0"/>
              <a:t>chip</a:t>
            </a:r>
            <a:r>
              <a:rPr lang="en-US" dirty="0"/>
              <a:t>) </a:t>
            </a:r>
          </a:p>
          <a:p>
            <a:r>
              <a:rPr lang="en-US" dirty="0"/>
              <a:t>A piece of silicon on which multiple gates have been embedded</a:t>
            </a:r>
          </a:p>
          <a:p>
            <a:r>
              <a:rPr lang="en-US" dirty="0" smtClean="0"/>
              <a:t>Silicon </a:t>
            </a:r>
            <a:r>
              <a:rPr lang="en-US" dirty="0"/>
              <a:t>pieces are mounted on a plastic or ceramic package with pins along the edges that can be soldered onto circuit boards or inserted into appropriate sockets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74A41-0E82-4B76-B897-E0110CD1C34B}" type="datetime1">
              <a:rPr lang="en-US" smtClean="0"/>
              <a:t>3/6/2014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EEFFC262-BC95-4665-B8D2-69DA9D937F16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86046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Integrated Circuits</a:t>
            </a:r>
          </a:p>
        </p:txBody>
      </p:sp>
      <p:sp>
        <p:nvSpPr>
          <p:cNvPr id="185347" name="Rectangle 3"/>
          <p:cNvSpPr>
            <a:spLocks noGrp="1" noChangeArrowheads="1"/>
          </p:cNvSpPr>
          <p:nvPr>
            <p:ph idx="1"/>
          </p:nvPr>
        </p:nvSpPr>
        <p:spPr>
          <a:xfrm>
            <a:off x="1981200" y="1676400"/>
            <a:ext cx="8229600" cy="1295400"/>
          </a:xfrm>
        </p:spPr>
        <p:txBody>
          <a:bodyPr/>
          <a:lstStyle/>
          <a:p>
            <a:r>
              <a:rPr lang="en-US" dirty="0"/>
              <a:t>Integrated circuits (IC) are classified by the number of gates contained in them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A7722-19D9-4789-B9C9-B30C82EC52FC}" type="datetime1">
              <a:rPr lang="en-US" smtClean="0"/>
              <a:t>3/6/2014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EEFFC262-BC95-4665-B8D2-69DA9D937F16}" type="slidenum">
              <a:rPr lang="en-US" smtClean="0"/>
              <a:pPr/>
              <a:t>29</a:t>
            </a:fld>
            <a:endParaRPr lang="en-US"/>
          </a:p>
        </p:txBody>
      </p:sp>
      <p:sp>
        <p:nvSpPr>
          <p:cNvPr id="185350" name="Text Box 6"/>
          <p:cNvSpPr txBox="1">
            <a:spLocks noChangeArrowheads="1"/>
          </p:cNvSpPr>
          <p:nvPr/>
        </p:nvSpPr>
        <p:spPr bwMode="auto">
          <a:xfrm>
            <a:off x="1676400" y="5638800"/>
            <a:ext cx="4419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 sz="1400">
              <a:latin typeface="Arial" charset="0"/>
            </a:endParaRPr>
          </a:p>
        </p:txBody>
      </p:sp>
      <p:pic>
        <p:nvPicPr>
          <p:cNvPr id="185351" name="Picture 7" descr="17606_02_0057A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95600" y="3505200"/>
            <a:ext cx="6019800" cy="20574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45914409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Gates</a:t>
            </a:r>
          </a:p>
          <a:p>
            <a:pPr lvl="1"/>
            <a:r>
              <a:rPr lang="en-US" dirty="0" smtClean="0"/>
              <a:t>Types</a:t>
            </a:r>
          </a:p>
          <a:p>
            <a:pPr lvl="1"/>
            <a:r>
              <a:rPr lang="en-US" dirty="0" smtClean="0"/>
              <a:t>Construction</a:t>
            </a:r>
          </a:p>
          <a:p>
            <a:r>
              <a:rPr lang="en-US" dirty="0" smtClean="0"/>
              <a:t>Circuits</a:t>
            </a:r>
          </a:p>
          <a:p>
            <a:pPr lvl="1"/>
            <a:r>
              <a:rPr lang="en-US" dirty="0" smtClean="0"/>
              <a:t>Adder</a:t>
            </a:r>
          </a:p>
          <a:p>
            <a:pPr lvl="1"/>
            <a:r>
              <a:rPr lang="en-US" dirty="0" smtClean="0"/>
              <a:t>Multiplexer</a:t>
            </a:r>
          </a:p>
          <a:p>
            <a:pPr lvl="1"/>
            <a:r>
              <a:rPr lang="en-US" dirty="0" smtClean="0"/>
              <a:t>Memory</a:t>
            </a:r>
          </a:p>
          <a:p>
            <a:pPr lvl="1"/>
            <a:r>
              <a:rPr lang="en-US" dirty="0" smtClean="0"/>
              <a:t>IC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CCB96-3144-49F1-B1D5-969D835C8585}" type="datetime1">
              <a:rPr lang="en-US" smtClean="0"/>
              <a:t>3/6/2014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EEFFC262-BC95-4665-B8D2-69DA9D937F16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8072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Integrated Circuits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A210B-E408-411A-A029-F0A8E8513478}" type="datetime1">
              <a:rPr lang="en-US" smtClean="0"/>
              <a:t>3/6/2014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EEFFC262-BC95-4665-B8D2-69DA9D937F16}" type="slidenum">
              <a:rPr lang="en-US" smtClean="0"/>
              <a:pPr/>
              <a:t>30</a:t>
            </a:fld>
            <a:endParaRPr lang="en-US"/>
          </a:p>
        </p:txBody>
      </p:sp>
      <p:sp>
        <p:nvSpPr>
          <p:cNvPr id="186373" name="Text Box 5"/>
          <p:cNvSpPr txBox="1">
            <a:spLocks noChangeArrowheads="1"/>
          </p:cNvSpPr>
          <p:nvPr/>
        </p:nvSpPr>
        <p:spPr bwMode="auto">
          <a:xfrm>
            <a:off x="3276600" y="5410200"/>
            <a:ext cx="5257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400">
                <a:solidFill>
                  <a:srgbClr val="327CB8"/>
                </a:solidFill>
                <a:latin typeface="Arial" charset="0"/>
              </a:rPr>
              <a:t>Figure 4.13  </a:t>
            </a:r>
            <a:r>
              <a:rPr lang="en-US" sz="1400">
                <a:latin typeface="Arial" charset="0"/>
              </a:rPr>
              <a:t>An SSI chip contains independent NAND gates</a:t>
            </a:r>
          </a:p>
        </p:txBody>
      </p:sp>
      <p:pic>
        <p:nvPicPr>
          <p:cNvPr id="186374" name="Picture 6" descr="17606_02_0058A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43200" y="1595438"/>
            <a:ext cx="6248400" cy="358616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42502272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 class exercise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F32C6-4ED7-4011-A083-059ECD091115}" type="datetime1">
              <a:rPr lang="en-US" smtClean="0"/>
              <a:t>3/6/2014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F166B-CF71-4C27-B8C1-7CAF9B012D48}" type="slidenum">
              <a:rPr lang="en-US" smtClean="0"/>
              <a:t>31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838200" y="1518834"/>
            <a:ext cx="7391767" cy="35394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514350" indent="-514350">
              <a:buAutoNum type="arabicPeriod"/>
            </a:pPr>
            <a:r>
              <a:rPr lang="en-US" sz="3200" dirty="0" smtClean="0"/>
              <a:t>Write down the truth table for </a:t>
            </a:r>
            <a:r>
              <a:rPr lang="en-US" sz="3200" dirty="0"/>
              <a:t>X</a:t>
            </a:r>
            <a:r>
              <a:rPr lang="en-US" sz="3200" dirty="0" smtClean="0"/>
              <a:t>OR</a:t>
            </a:r>
          </a:p>
          <a:p>
            <a:pPr marL="514350" indent="-514350">
              <a:buAutoNum type="arabicPeriod"/>
            </a:pPr>
            <a:r>
              <a:rPr lang="en-US" sz="3200" dirty="0" smtClean="0"/>
              <a:t>Of what is a transistor usually made?</a:t>
            </a:r>
          </a:p>
          <a:p>
            <a:pPr marL="514350" indent="-514350">
              <a:buAutoNum type="arabicPeriod"/>
            </a:pPr>
            <a:r>
              <a:rPr lang="en-US" sz="3200" dirty="0" smtClean="0"/>
              <a:t>Show the behavior of the following </a:t>
            </a:r>
          </a:p>
          <a:p>
            <a:r>
              <a:rPr lang="en-US" sz="3200" dirty="0" smtClean="0"/>
              <a:t>	circuit with a truth table:</a:t>
            </a:r>
          </a:p>
          <a:p>
            <a:pPr marL="514350" indent="-514350">
              <a:buAutoNum type="arabicPeriod"/>
            </a:pPr>
            <a:endParaRPr lang="en-US" sz="3200" dirty="0"/>
          </a:p>
          <a:p>
            <a:pPr marL="514350" indent="-514350">
              <a:buAutoNum type="arabicPeriod"/>
            </a:pPr>
            <a:endParaRPr lang="en-US" sz="3200" dirty="0" smtClean="0"/>
          </a:p>
          <a:p>
            <a:pPr marL="514350" indent="-514350">
              <a:buAutoNum type="arabicPeriod"/>
            </a:pPr>
            <a:endParaRPr lang="en-US" sz="32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01312" y="3687546"/>
            <a:ext cx="3438525" cy="1590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6635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6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Computers and Electricity</a:t>
            </a:r>
          </a:p>
        </p:txBody>
      </p:sp>
      <p:sp>
        <p:nvSpPr>
          <p:cNvPr id="138247" name="Rectangle 7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lnSpc>
                <a:spcPct val="70000"/>
              </a:lnSpc>
              <a:buFontTx/>
              <a:buNone/>
            </a:pPr>
            <a:endParaRPr lang="en-US" b="1" dirty="0">
              <a:solidFill>
                <a:srgbClr val="3333FF"/>
              </a:solidFill>
            </a:endParaRPr>
          </a:p>
          <a:p>
            <a:pPr>
              <a:lnSpc>
                <a:spcPct val="80000"/>
              </a:lnSpc>
            </a:pPr>
            <a:r>
              <a:rPr lang="en-US" sz="3000" b="1" dirty="0"/>
              <a:t>Definitions:</a:t>
            </a:r>
          </a:p>
          <a:p>
            <a:pPr lvl="1">
              <a:lnSpc>
                <a:spcPct val="80000"/>
              </a:lnSpc>
            </a:pPr>
            <a:r>
              <a:rPr lang="en-US" sz="3000" b="1" dirty="0">
                <a:solidFill>
                  <a:srgbClr val="3333FF"/>
                </a:solidFill>
              </a:rPr>
              <a:t>Gate:</a:t>
            </a:r>
            <a:r>
              <a:rPr lang="en-US" sz="3000" dirty="0"/>
              <a:t> A </a:t>
            </a:r>
            <a:r>
              <a:rPr lang="en-US" sz="3000" dirty="0"/>
              <a:t>device that performs a basic operation </a:t>
            </a:r>
            <a:r>
              <a:rPr lang="en-US" sz="3000" dirty="0"/>
              <a:t>on electrical signals</a:t>
            </a:r>
            <a:endParaRPr lang="en-US" sz="3000" dirty="0"/>
          </a:p>
          <a:p>
            <a:pPr lvl="1"/>
            <a:r>
              <a:rPr lang="en-US" sz="3000" b="1" dirty="0">
                <a:solidFill>
                  <a:srgbClr val="3333FF"/>
                </a:solidFill>
              </a:rPr>
              <a:t>Circuits:</a:t>
            </a:r>
            <a:r>
              <a:rPr lang="en-US" sz="3000" dirty="0"/>
              <a:t>  Gates </a:t>
            </a:r>
            <a:r>
              <a:rPr lang="en-US" sz="3000" dirty="0"/>
              <a:t>combined to perform </a:t>
            </a:r>
            <a:r>
              <a:rPr lang="en-US" sz="3000" dirty="0"/>
              <a:t>more complicated tasks</a:t>
            </a:r>
          </a:p>
          <a:p>
            <a:pPr lvl="1">
              <a:buNone/>
            </a:pPr>
            <a:endParaRPr lang="en-US" sz="3000" dirty="0"/>
          </a:p>
          <a:p>
            <a:pPr marL="55563" indent="-55563"/>
            <a:r>
              <a:rPr lang="en-US" sz="3000" i="1" dirty="0"/>
              <a:t> </a:t>
            </a:r>
            <a:r>
              <a:rPr lang="en-US" sz="3000" b="1" i="1" dirty="0"/>
              <a:t>How do we describe the behavior of gates and circuits?</a:t>
            </a:r>
            <a:endParaRPr lang="en-US" sz="3000" b="1" dirty="0"/>
          </a:p>
          <a:p>
            <a:pPr marL="375603" lvl="1" indent="-55563">
              <a:lnSpc>
                <a:spcPct val="120000"/>
              </a:lnSpc>
              <a:spcBef>
                <a:spcPts val="0"/>
              </a:spcBef>
            </a:pPr>
            <a:r>
              <a:rPr lang="en-US" sz="3000" b="1" dirty="0">
                <a:solidFill>
                  <a:srgbClr val="3333FF"/>
                </a:solidFill>
              </a:rPr>
              <a:t> Boolean expressions:</a:t>
            </a:r>
            <a:r>
              <a:rPr lang="en-US" sz="3000" dirty="0">
                <a:solidFill>
                  <a:srgbClr val="3333FF"/>
                </a:solidFill>
              </a:rPr>
              <a:t> </a:t>
            </a:r>
            <a:r>
              <a:rPr lang="en-US" sz="3000" dirty="0"/>
              <a:t>Uses Boolean algebra, a mathematical notation for expressing two-valued logic </a:t>
            </a:r>
          </a:p>
          <a:p>
            <a:pPr marL="375603" lvl="1" indent="-55563">
              <a:lnSpc>
                <a:spcPct val="120000"/>
              </a:lnSpc>
              <a:spcBef>
                <a:spcPts val="0"/>
              </a:spcBef>
            </a:pPr>
            <a:r>
              <a:rPr lang="en-US" sz="3000" b="1" dirty="0">
                <a:solidFill>
                  <a:srgbClr val="3333FF"/>
                </a:solidFill>
              </a:rPr>
              <a:t> Logic diagrams: </a:t>
            </a:r>
            <a:r>
              <a:rPr lang="en-US" sz="3000" dirty="0"/>
              <a:t>A graphical representation of a circuit; each gate has its own symbol</a:t>
            </a:r>
          </a:p>
          <a:p>
            <a:pPr marL="375603" lvl="1" indent="-55563">
              <a:lnSpc>
                <a:spcPct val="120000"/>
              </a:lnSpc>
              <a:spcBef>
                <a:spcPts val="0"/>
              </a:spcBef>
            </a:pPr>
            <a:r>
              <a:rPr lang="en-US" sz="3000" b="1" dirty="0">
                <a:solidFill>
                  <a:srgbClr val="3333FF"/>
                </a:solidFill>
              </a:rPr>
              <a:t> Truth tables: </a:t>
            </a:r>
            <a:r>
              <a:rPr lang="en-US" sz="3000" dirty="0"/>
              <a:t>A table showing all possible input value and the associated output values</a:t>
            </a:r>
          </a:p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CCACA-596B-4711-AE3A-3067A1C8AFEF}" type="datetime1">
              <a:rPr lang="en-US" smtClean="0"/>
              <a:t>3/6/2014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EEFFC262-BC95-4665-B8D2-69DA9D937F16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175895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70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Gate Types</a:t>
            </a:r>
            <a:endParaRPr lang="en-US" dirty="0"/>
          </a:p>
        </p:txBody>
      </p:sp>
      <p:sp>
        <p:nvSpPr>
          <p:cNvPr id="139271" name="Rectangle 7"/>
          <p:cNvSpPr>
            <a:spLocks noGrp="1" noChangeArrowheads="1"/>
          </p:cNvSpPr>
          <p:nvPr>
            <p:ph idx="1"/>
          </p:nvPr>
        </p:nvSpPr>
        <p:spPr>
          <a:xfrm>
            <a:off x="1981200" y="1676400"/>
            <a:ext cx="8458200" cy="4572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b="1" dirty="0"/>
              <a:t>Six types of gates</a:t>
            </a:r>
            <a:endParaRPr lang="en-US" b="1" dirty="0"/>
          </a:p>
          <a:p>
            <a:pPr lvl="1">
              <a:lnSpc>
                <a:spcPct val="90000"/>
              </a:lnSpc>
            </a:pPr>
            <a:r>
              <a:rPr lang="en-US" b="1" dirty="0">
                <a:solidFill>
                  <a:srgbClr val="3333FF"/>
                </a:solidFill>
              </a:rPr>
              <a:t>NOT</a:t>
            </a:r>
          </a:p>
          <a:p>
            <a:pPr lvl="1">
              <a:lnSpc>
                <a:spcPct val="90000"/>
              </a:lnSpc>
            </a:pPr>
            <a:r>
              <a:rPr lang="en-US" b="1" dirty="0">
                <a:solidFill>
                  <a:srgbClr val="3333FF"/>
                </a:solidFill>
              </a:rPr>
              <a:t>AND</a:t>
            </a:r>
          </a:p>
          <a:p>
            <a:pPr lvl="1">
              <a:lnSpc>
                <a:spcPct val="90000"/>
              </a:lnSpc>
            </a:pPr>
            <a:r>
              <a:rPr lang="en-US" b="1" dirty="0">
                <a:solidFill>
                  <a:srgbClr val="3333FF"/>
                </a:solidFill>
              </a:rPr>
              <a:t>OR</a:t>
            </a:r>
          </a:p>
          <a:p>
            <a:pPr lvl="1">
              <a:lnSpc>
                <a:spcPct val="90000"/>
              </a:lnSpc>
            </a:pPr>
            <a:r>
              <a:rPr lang="en-US" b="1" dirty="0">
                <a:solidFill>
                  <a:srgbClr val="3333FF"/>
                </a:solidFill>
              </a:rPr>
              <a:t>XOR</a:t>
            </a:r>
          </a:p>
          <a:p>
            <a:pPr lvl="1">
              <a:lnSpc>
                <a:spcPct val="90000"/>
              </a:lnSpc>
            </a:pPr>
            <a:r>
              <a:rPr lang="en-US" b="1" dirty="0">
                <a:solidFill>
                  <a:srgbClr val="3333FF"/>
                </a:solidFill>
              </a:rPr>
              <a:t>NAND</a:t>
            </a:r>
          </a:p>
          <a:p>
            <a:pPr lvl="1">
              <a:lnSpc>
                <a:spcPct val="90000"/>
              </a:lnSpc>
            </a:pPr>
            <a:r>
              <a:rPr lang="en-US" b="1" dirty="0">
                <a:solidFill>
                  <a:srgbClr val="3333FF"/>
                </a:solidFill>
              </a:rPr>
              <a:t>NOR</a:t>
            </a:r>
            <a:endParaRPr lang="en-US" b="1" dirty="0">
              <a:solidFill>
                <a:srgbClr val="3333FF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5665E-466E-43FF-B17A-8FB48282E5DD}" type="datetime1">
              <a:rPr lang="en-US" smtClean="0"/>
              <a:t>3/6/2014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EEFFC262-BC95-4665-B8D2-69DA9D937F16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708611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4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NOT Gate</a:t>
            </a:r>
          </a:p>
        </p:txBody>
      </p:sp>
      <p:sp>
        <p:nvSpPr>
          <p:cNvPr id="140295" name="Rectangle 7"/>
          <p:cNvSpPr>
            <a:spLocks noGrp="1" noChangeArrowheads="1"/>
          </p:cNvSpPr>
          <p:nvPr>
            <p:ph idx="1"/>
          </p:nvPr>
        </p:nvSpPr>
        <p:spPr>
          <a:xfrm>
            <a:off x="1981200" y="1828800"/>
            <a:ext cx="8382000" cy="1676400"/>
          </a:xfrm>
        </p:spPr>
        <p:txBody>
          <a:bodyPr/>
          <a:lstStyle/>
          <a:p>
            <a:pPr>
              <a:buFontTx/>
              <a:buNone/>
            </a:pPr>
            <a:r>
              <a:rPr lang="en-US" dirty="0"/>
              <a:t>A </a:t>
            </a:r>
            <a:r>
              <a:rPr lang="en-US" b="1" dirty="0">
                <a:solidFill>
                  <a:srgbClr val="0000FF"/>
                </a:solidFill>
              </a:rPr>
              <a:t>NOT</a:t>
            </a:r>
            <a:r>
              <a:rPr lang="en-US" dirty="0"/>
              <a:t> gate accepts one input signal (0 or 1) and returns the opposite signal as output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0D132-9837-46EF-A349-3735A648695E}" type="datetime1">
              <a:rPr lang="en-US" smtClean="0"/>
              <a:t>3/6/2014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EEFFC262-BC95-4665-B8D2-69DA9D937F16}" type="slidenum">
              <a:rPr lang="en-US" smtClean="0"/>
              <a:pPr/>
              <a:t>6</a:t>
            </a:fld>
            <a:endParaRPr lang="en-US"/>
          </a:p>
        </p:txBody>
      </p:sp>
      <p:pic>
        <p:nvPicPr>
          <p:cNvPr id="140296" name="Picture 8" descr="c04f01"/>
          <p:cNvPicPr preferRelativeResize="0"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28800" y="3048000"/>
            <a:ext cx="8534400" cy="2197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40297" name="Text Box 9"/>
          <p:cNvSpPr txBox="1">
            <a:spLocks noChangeArrowheads="1"/>
          </p:cNvSpPr>
          <p:nvPr/>
        </p:nvSpPr>
        <p:spPr bwMode="auto">
          <a:xfrm>
            <a:off x="4114801" y="5334001"/>
            <a:ext cx="4135491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 dirty="0">
                <a:solidFill>
                  <a:srgbClr val="327CB8"/>
                </a:solidFill>
                <a:latin typeface="Arial" charset="0"/>
              </a:rPr>
              <a:t>Figure 4.1</a:t>
            </a:r>
            <a:r>
              <a:rPr lang="en-US" sz="1400" dirty="0">
                <a:latin typeface="Arial" charset="0"/>
              </a:rPr>
              <a:t>  Various representations of a NOT gate</a:t>
            </a:r>
          </a:p>
        </p:txBody>
      </p:sp>
    </p:spTree>
    <p:extLst>
      <p:ext uri="{BB962C8B-B14F-4D97-AF65-F5344CB8AC3E}">
        <p14:creationId xmlns:p14="http://schemas.microsoft.com/office/powerpoint/2010/main" val="284958643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402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8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AND Gate</a:t>
            </a:r>
          </a:p>
        </p:txBody>
      </p:sp>
      <p:sp>
        <p:nvSpPr>
          <p:cNvPr id="141319" name="Rectangle 7"/>
          <p:cNvSpPr>
            <a:spLocks noGrp="1" noChangeArrowheads="1"/>
          </p:cNvSpPr>
          <p:nvPr>
            <p:ph idx="1"/>
          </p:nvPr>
        </p:nvSpPr>
        <p:spPr>
          <a:xfrm>
            <a:off x="1981200" y="1676400"/>
            <a:ext cx="8229600" cy="1447800"/>
          </a:xfrm>
        </p:spPr>
        <p:txBody>
          <a:bodyPr/>
          <a:lstStyle/>
          <a:p>
            <a:pPr>
              <a:buFontTx/>
              <a:buNone/>
            </a:pPr>
            <a:r>
              <a:rPr lang="en-US" dirty="0"/>
              <a:t>An </a:t>
            </a:r>
            <a:r>
              <a:rPr lang="en-US" b="1" dirty="0">
                <a:solidFill>
                  <a:srgbClr val="0000FF"/>
                </a:solidFill>
              </a:rPr>
              <a:t>AND</a:t>
            </a:r>
            <a:r>
              <a:rPr lang="en-US" dirty="0"/>
              <a:t> gate accepts two input signals</a:t>
            </a:r>
          </a:p>
          <a:p>
            <a:pPr>
              <a:buFontTx/>
              <a:buNone/>
            </a:pPr>
            <a:r>
              <a:rPr lang="en-US" dirty="0"/>
              <a:t>If both are 1, the output is 1; otherwise, </a:t>
            </a:r>
            <a:r>
              <a:rPr lang="en-US" dirty="0"/>
              <a:t>the </a:t>
            </a:r>
            <a:r>
              <a:rPr lang="en-US" dirty="0"/>
              <a:t>output is 0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60C75-BE07-4A72-971B-208B4F2EE647}" type="datetime1">
              <a:rPr lang="en-US" smtClean="0"/>
              <a:t>3/6/2014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EEFFC262-BC95-4665-B8D2-69DA9D937F16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141321" name="Text Box 9"/>
          <p:cNvSpPr txBox="1">
            <a:spLocks noChangeArrowheads="1"/>
          </p:cNvSpPr>
          <p:nvPr/>
        </p:nvSpPr>
        <p:spPr bwMode="auto">
          <a:xfrm>
            <a:off x="3962401" y="5867400"/>
            <a:ext cx="448151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400" dirty="0">
                <a:solidFill>
                  <a:srgbClr val="327CB8"/>
                </a:solidFill>
                <a:latin typeface="Arial" charset="0"/>
              </a:rPr>
              <a:t>Figure 4.2</a:t>
            </a:r>
            <a:r>
              <a:rPr lang="en-US" sz="1400" dirty="0">
                <a:latin typeface="Arial" charset="0"/>
              </a:rPr>
              <a:t>  Various representations of an AND gate</a:t>
            </a:r>
          </a:p>
        </p:txBody>
      </p:sp>
      <p:pic>
        <p:nvPicPr>
          <p:cNvPr id="141322" name="Picture 10" descr="17606_02_0038A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0" y="3429000"/>
            <a:ext cx="7391400" cy="22860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05219117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42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OR Gate</a:t>
            </a:r>
          </a:p>
        </p:txBody>
      </p:sp>
      <p:sp>
        <p:nvSpPr>
          <p:cNvPr id="142343" name="Rectangle 7"/>
          <p:cNvSpPr>
            <a:spLocks noGrp="1" noChangeArrowheads="1"/>
          </p:cNvSpPr>
          <p:nvPr>
            <p:ph idx="1"/>
          </p:nvPr>
        </p:nvSpPr>
        <p:spPr>
          <a:xfrm>
            <a:off x="1905000" y="1524000"/>
            <a:ext cx="8382000" cy="1447800"/>
          </a:xfrm>
        </p:spPr>
        <p:txBody>
          <a:bodyPr/>
          <a:lstStyle/>
          <a:p>
            <a:pPr>
              <a:buFontTx/>
              <a:buNone/>
            </a:pPr>
            <a:r>
              <a:rPr lang="en-US" dirty="0"/>
              <a:t>An </a:t>
            </a:r>
            <a:r>
              <a:rPr lang="en-US" b="1" dirty="0">
                <a:solidFill>
                  <a:srgbClr val="0000FF"/>
                </a:solidFill>
              </a:rPr>
              <a:t>OR</a:t>
            </a:r>
            <a:r>
              <a:rPr lang="en-US" dirty="0"/>
              <a:t> </a:t>
            </a:r>
            <a:r>
              <a:rPr lang="en-US" dirty="0"/>
              <a:t>gate accepts two input signals</a:t>
            </a:r>
          </a:p>
          <a:p>
            <a:pPr>
              <a:buFontTx/>
              <a:buNone/>
            </a:pPr>
            <a:r>
              <a:rPr lang="en-US" dirty="0"/>
              <a:t>If both are 0, the output is 0; </a:t>
            </a:r>
            <a:r>
              <a:rPr lang="en-US" dirty="0"/>
              <a:t>otherwise, the </a:t>
            </a:r>
            <a:r>
              <a:rPr lang="en-US" dirty="0"/>
              <a:t>output is 1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00785-18AA-437E-A76B-563F02CB0DE7}" type="datetime1">
              <a:rPr lang="en-US" smtClean="0"/>
              <a:t>3/6/2014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EEFFC262-BC95-4665-B8D2-69DA9D937F16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142345" name="Text Box 9"/>
          <p:cNvSpPr txBox="1">
            <a:spLocks noChangeArrowheads="1"/>
          </p:cNvSpPr>
          <p:nvPr/>
        </p:nvSpPr>
        <p:spPr bwMode="auto">
          <a:xfrm>
            <a:off x="3886200" y="5715000"/>
            <a:ext cx="42545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1400" dirty="0">
                <a:solidFill>
                  <a:srgbClr val="327CB8"/>
                </a:solidFill>
                <a:latin typeface="Arial" charset="0"/>
              </a:rPr>
              <a:t>Figure 4.3</a:t>
            </a:r>
            <a:r>
              <a:rPr lang="en-US" sz="1400" dirty="0">
                <a:latin typeface="Arial" charset="0"/>
              </a:rPr>
              <a:t>  Various representations of a OR gate</a:t>
            </a:r>
          </a:p>
        </p:txBody>
      </p:sp>
      <p:pic>
        <p:nvPicPr>
          <p:cNvPr id="142348" name="Picture 12" descr="17606_02_0039A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43200" y="2819400"/>
            <a:ext cx="6705600" cy="26670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65550253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XOR </a:t>
            </a:r>
            <a:r>
              <a:rPr lang="en-US" dirty="0" smtClean="0"/>
              <a:t>Gate (exclusive OR)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52BC1-1DF2-4DDD-841E-6F069E950F6B}" type="datetime1">
              <a:rPr lang="en-US" smtClean="0"/>
              <a:t>3/6/2014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EEFFC262-BC95-4665-B8D2-69DA9D937F16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166917" name="Text Box 5"/>
          <p:cNvSpPr txBox="1">
            <a:spLocks noChangeArrowheads="1"/>
          </p:cNvSpPr>
          <p:nvPr/>
        </p:nvSpPr>
        <p:spPr bwMode="auto">
          <a:xfrm>
            <a:off x="3657600" y="5638800"/>
            <a:ext cx="4648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400" dirty="0">
                <a:solidFill>
                  <a:srgbClr val="327CB8"/>
                </a:solidFill>
                <a:latin typeface="Arial" charset="0"/>
              </a:rPr>
              <a:t>Figure 4.4</a:t>
            </a:r>
            <a:r>
              <a:rPr lang="en-US" sz="1400" dirty="0">
                <a:latin typeface="Arial" charset="0"/>
              </a:rPr>
              <a:t>  Various representations of an XOR gate</a:t>
            </a:r>
          </a:p>
        </p:txBody>
      </p:sp>
      <p:sp>
        <p:nvSpPr>
          <p:cNvPr id="166918" name="Rectangle 6"/>
          <p:cNvSpPr>
            <a:spLocks noChangeArrowheads="1"/>
          </p:cNvSpPr>
          <p:nvPr/>
        </p:nvSpPr>
        <p:spPr bwMode="auto">
          <a:xfrm>
            <a:off x="1905000" y="1600200"/>
            <a:ext cx="82296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/>
          <a:lstStyle/>
          <a:p>
            <a:r>
              <a:rPr lang="en-US" sz="2800" dirty="0">
                <a:latin typeface="Arial" charset="0"/>
              </a:rPr>
              <a:t>An </a:t>
            </a:r>
            <a:r>
              <a:rPr lang="en-US" sz="2800" b="1" dirty="0">
                <a:solidFill>
                  <a:srgbClr val="0000FF"/>
                </a:solidFill>
                <a:latin typeface="Arial" charset="0"/>
              </a:rPr>
              <a:t>XOR</a:t>
            </a:r>
            <a:r>
              <a:rPr lang="en-US" sz="2800" dirty="0">
                <a:latin typeface="Arial" charset="0"/>
              </a:rPr>
              <a:t> gate accepts two input signals</a:t>
            </a:r>
          </a:p>
          <a:p>
            <a:pPr>
              <a:lnSpc>
                <a:spcPct val="150000"/>
              </a:lnSpc>
            </a:pPr>
            <a:r>
              <a:rPr lang="en-US" sz="2800" dirty="0">
                <a:latin typeface="Arial" charset="0"/>
              </a:rPr>
              <a:t>If both are the same, the output is 0; otherwise,</a:t>
            </a:r>
          </a:p>
          <a:p>
            <a:r>
              <a:rPr lang="en-US" sz="2800" dirty="0">
                <a:latin typeface="Arial" charset="0"/>
              </a:rPr>
              <a:t>the output is 1</a:t>
            </a:r>
          </a:p>
          <a:p>
            <a:endParaRPr lang="en-US" dirty="0">
              <a:latin typeface="Arial" charset="0"/>
            </a:endParaRPr>
          </a:p>
        </p:txBody>
      </p:sp>
      <p:pic>
        <p:nvPicPr>
          <p:cNvPr id="166919" name="Picture 7" descr="17606_02_0040A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71801" y="3429000"/>
            <a:ext cx="6056313" cy="21336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04729023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yang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Georgia">
      <a:majorFont>
        <a:latin typeface="Georgia" panose="020405020504050203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 panose="020405020504050203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yang" id="{B30607C9-2A54-4782-94A1-44B5B44E380F}" vid="{2EC80BA4-3D16-4F10-A131-4BB6D8BF74C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yang</Template>
  <TotalTime>1151</TotalTime>
  <Words>1125</Words>
  <Application>Microsoft Office PowerPoint</Application>
  <PresentationFormat>Widescreen</PresentationFormat>
  <Paragraphs>237</Paragraphs>
  <Slides>31</Slides>
  <Notes>30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6" baseType="lpstr">
      <vt:lpstr>Arial</vt:lpstr>
      <vt:lpstr>Calibri</vt:lpstr>
      <vt:lpstr>Georgia</vt:lpstr>
      <vt:lpstr>Times New Roman</vt:lpstr>
      <vt:lpstr>yang</vt:lpstr>
      <vt:lpstr>CS105 Introduction to  Computer Concepts  GATES and CIRCUITS</vt:lpstr>
      <vt:lpstr>PowerPoint Presentation</vt:lpstr>
      <vt:lpstr>Outline</vt:lpstr>
      <vt:lpstr>Computers and Electricity</vt:lpstr>
      <vt:lpstr>Gate Types</vt:lpstr>
      <vt:lpstr>NOT Gate</vt:lpstr>
      <vt:lpstr>AND Gate</vt:lpstr>
      <vt:lpstr>OR Gate</vt:lpstr>
      <vt:lpstr>XOR Gate (exclusive OR)</vt:lpstr>
      <vt:lpstr>NAND Gate</vt:lpstr>
      <vt:lpstr>NOR Gate</vt:lpstr>
      <vt:lpstr>Gates with More Inputs</vt:lpstr>
      <vt:lpstr>Constructing Gates</vt:lpstr>
      <vt:lpstr>Constructing Gates</vt:lpstr>
      <vt:lpstr>Constructing Gates</vt:lpstr>
      <vt:lpstr>Circuits</vt:lpstr>
      <vt:lpstr>Combinational Circuits</vt:lpstr>
      <vt:lpstr>Combinational Circuits</vt:lpstr>
      <vt:lpstr>Combinational Circuits</vt:lpstr>
      <vt:lpstr>Adders</vt:lpstr>
      <vt:lpstr>Adders</vt:lpstr>
      <vt:lpstr>Adders</vt:lpstr>
      <vt:lpstr>Multiplexers</vt:lpstr>
      <vt:lpstr>Multiplexers</vt:lpstr>
      <vt:lpstr>Circuits as Memory</vt:lpstr>
      <vt:lpstr>Circuits as Memory</vt:lpstr>
      <vt:lpstr>Circuits as Memory</vt:lpstr>
      <vt:lpstr>Integrated Circuits</vt:lpstr>
      <vt:lpstr>Integrated Circuits</vt:lpstr>
      <vt:lpstr>Integrated Circuits</vt:lpstr>
      <vt:lpstr>In class exercise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CS105 Introduction to  Computer Concepts  GATES and CIRCUITS</dc:title>
  <dc:creator>Yang Mu</dc:creator>
  <cp:lastModifiedBy>Yang Mu</cp:lastModifiedBy>
  <cp:revision>13</cp:revision>
  <dcterms:created xsi:type="dcterms:W3CDTF">2014-03-06T01:43:59Z</dcterms:created>
  <dcterms:modified xsi:type="dcterms:W3CDTF">2014-03-06T20:55:21Z</dcterms:modified>
</cp:coreProperties>
</file>