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7" r:id="rId2"/>
    <p:sldId id="28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216" autoAdjust="0"/>
  </p:normalViewPr>
  <p:slideViewPr>
    <p:cSldViewPr snapToGrid="0">
      <p:cViewPr varScale="1">
        <p:scale>
          <a:sx n="49" d="100"/>
          <a:sy n="49" d="100"/>
        </p:scale>
        <p:origin x="40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A8B04-A939-49DD-8703-B22BFF671AFB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B5A13-D6F3-4963-9354-B52ACF75C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97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B5A13-D6F3-4963-9354-B52ACF75C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92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059CF0-C38D-489C-99F5-B7A49F354D8F}" type="slidenum">
              <a:rPr lang="en-US"/>
              <a:pPr/>
              <a:t>10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092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094EF4-0369-431B-8434-EA05E8CDCE7E}" type="slidenum">
              <a:rPr lang="en-US"/>
              <a:pPr/>
              <a:t>11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988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8FA28-49D4-4665-813B-D99BEEB71F4A}" type="slidenum">
              <a:rPr lang="en-US"/>
              <a:pPr/>
              <a:t>12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97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F0768F-EEDA-4988-A5BD-8DE1F4C83608}" type="slidenum">
              <a:rPr lang="en-US"/>
              <a:pPr/>
              <a:t>13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291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777FA8-8447-4F26-A6D0-83B576465133}" type="slidenum">
              <a:rPr lang="en-US"/>
              <a:pPr/>
              <a:t>14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81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917EC1-44A8-45A2-B55A-3C2ABD24660C}" type="slidenum">
              <a:rPr lang="en-US"/>
              <a:pPr/>
              <a:t>15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629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EBEFF-7560-4E7E-8B5E-D04133986079}" type="slidenum">
              <a:rPr lang="en-US"/>
              <a:pPr/>
              <a:t>16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378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4FB6F-DB83-4CBD-AD9B-1838F36694A3}" type="slidenum">
              <a:rPr lang="en-US"/>
              <a:pPr/>
              <a:t>17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422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35533-82F9-458C-889B-1D4442DC1179}" type="slidenum">
              <a:rPr lang="en-US"/>
              <a:pPr/>
              <a:t>18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702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108ABB-02B3-4433-B042-A302E0A544BC}" type="slidenum">
              <a:rPr lang="en-US"/>
              <a:pPr/>
              <a:t>19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19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given electronic signal has a level of voltage. As we mentioned in the</a:t>
            </a:r>
          </a:p>
          <a:p>
            <a:r>
              <a:rPr lang="en-US" dirty="0" smtClean="0"/>
              <a:t>last chapter, we distinguish between the two values of interest (binary 0</a:t>
            </a:r>
          </a:p>
          <a:p>
            <a:r>
              <a:rPr lang="en-US" dirty="0" smtClean="0"/>
              <a:t>and 1) by the voltage level of a signal. In general, a voltage level in the</a:t>
            </a:r>
          </a:p>
          <a:p>
            <a:r>
              <a:rPr lang="en-US" dirty="0" smtClean="0"/>
              <a:t>range of 0 to 2 volts is considered “low” and is interpreted as a binary 0.</a:t>
            </a:r>
          </a:p>
          <a:p>
            <a:r>
              <a:rPr lang="en-US" dirty="0" smtClean="0"/>
              <a:t>A signal in the 2- to 5-volt range is considered “high” and is interpreted as</a:t>
            </a:r>
          </a:p>
          <a:p>
            <a:r>
              <a:rPr lang="en-US" dirty="0" smtClean="0"/>
              <a:t>a binary 1. Signals in a computer are constrained to be within one range or</a:t>
            </a:r>
          </a:p>
          <a:p>
            <a:r>
              <a:rPr lang="en-US" dirty="0" smtClean="0"/>
              <a:t>the other.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B5A13-D6F3-4963-9354-B52ACF75CB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983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03969-61D5-49D0-BEB8-E347B79182AD}" type="slidenum">
              <a:rPr lang="en-US"/>
              <a:pPr/>
              <a:t>20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594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7F4B96-5747-450E-8489-D3E945370B32}" type="slidenum">
              <a:rPr lang="en-US"/>
              <a:pPr/>
              <a:t>21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919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AC1DDC-DA33-48E4-B9D9-68C0181AAE18}" type="slidenum">
              <a:rPr lang="en-US"/>
              <a:pPr/>
              <a:t>22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176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148FF-7CF8-49E6-B37B-05DE90B28C15}" type="slidenum">
              <a:rPr lang="en-US"/>
              <a:pPr/>
              <a:t>23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1507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138B12-90FE-40FE-B394-29F7FF7EF6C3}" type="slidenum">
              <a:rPr lang="en-US"/>
              <a:pPr/>
              <a:t>24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303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1203C7-478F-4195-9275-A725161AC791}" type="slidenum">
              <a:rPr lang="en-US"/>
              <a:pPr/>
              <a:t>25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433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5481E2-E6A0-4D03-B1F2-4112E289BDA2}" type="slidenum">
              <a:rPr lang="en-US"/>
              <a:pPr/>
              <a:t>26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458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10FBF-EB46-4274-8FA2-1AAC775BCBC1}" type="slidenum">
              <a:rPr lang="en-US"/>
              <a:pPr/>
              <a:t>27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9457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B84A2A-E87D-4709-94E4-1E1EA7F3852E}" type="slidenum">
              <a:rPr lang="en-US"/>
              <a:pPr/>
              <a:t>28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899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F94DB-D4E8-487B-9B2F-DED996E336D2}" type="slidenum">
              <a:rPr lang="en-US"/>
              <a:pPr/>
              <a:t>29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51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B5A13-D6F3-4963-9354-B52ACF75C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0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B324C-DB6E-49AC-88D5-02152A4B280C}" type="slidenum">
              <a:rPr lang="en-US"/>
              <a:pPr/>
              <a:t>30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39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6AF20E-9E07-4A8B-A817-CAA5421DE1CC}" type="slidenum">
              <a:rPr lang="en-US"/>
              <a:pPr/>
              <a:t>4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73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B3A2F-E3D2-47D7-A382-09E9FD894B32}" type="slidenum">
              <a:rPr lang="en-US"/>
              <a:pPr/>
              <a:t>5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59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74D28-0735-416E-BB52-C915E7B3FC79}" type="slidenum">
              <a:rPr lang="en-US"/>
              <a:pPr/>
              <a:t>6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00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08A1A-53E5-454C-AAC9-B82FF8D65D1C}" type="slidenum">
              <a:rPr lang="en-US"/>
              <a:pPr/>
              <a:t>7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30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FD0E69-A3AA-46F3-86BE-34D8DA043C26}" type="slidenum">
              <a:rPr lang="en-US"/>
              <a:pPr/>
              <a:t>8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75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41114-EB20-4A56-B31A-EAB1C4DD7EA5}" type="slidenum">
              <a:rPr lang="en-US"/>
              <a:pPr/>
              <a:t>9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50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BEFC6-9A6F-4B89-9A25-F241FFD9CC53}" type="datetime1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166B-CF71-4C27-B8C1-7CAF9B012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8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0A85-D9D0-4A62-80E1-833E5E28B839}" type="datetime1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166B-CF71-4C27-B8C1-7CAF9B012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2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0801-8B41-4C6E-860B-FFBFCFCD965E}" type="datetime1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166B-CF71-4C27-B8C1-7CAF9B012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50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3048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981200"/>
            <a:ext cx="9713384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4114800"/>
            <a:ext cx="9713384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64217" y="626586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3FE5CC74-22A9-45FF-AEF2-399409E13D67}" type="datetime1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46BF166B-CF71-4C27-B8C1-7CAF9B012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1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A2A7-F812-4E37-9144-FC0541613FAA}" type="datetime1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166B-CF71-4C27-B8C1-7CAF9B012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03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55B5-96AA-4960-B722-B36963B2CE9F}" type="datetime1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166B-CF71-4C27-B8C1-7CAF9B012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5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828AA-6F28-479C-8BEB-5223B08EE22D}" type="datetime1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166B-CF71-4C27-B8C1-7CAF9B012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4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F181-116A-42D4-AE07-284D90BEA265}" type="datetime1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166B-CF71-4C27-B8C1-7CAF9B012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0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32C6-4ED7-4011-A083-059ECD091115}" type="datetime1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166B-CF71-4C27-B8C1-7CAF9B012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15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300B-A524-4003-8DD7-A542F2123801}" type="datetime1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166B-CF71-4C27-B8C1-7CAF9B012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1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6C04-C010-4D29-925F-B0CA193AD9C9}" type="datetime1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166B-CF71-4C27-B8C1-7CAF9B012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4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49C1-10F5-42F3-A443-366FDEA55CFC}" type="datetime1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166B-CF71-4C27-B8C1-7CAF9B012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2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6171B-0533-4D6D-BA19-363F1E2DFDD6}" type="datetime1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F166B-CF71-4C27-B8C1-7CAF9B012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2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130426"/>
            <a:ext cx="8839200" cy="147002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CS105 Introduction to </a:t>
            </a:r>
            <a:br>
              <a:rPr lang="en-US" sz="4000" dirty="0"/>
            </a:br>
            <a:r>
              <a:rPr lang="en-US" sz="4000" dirty="0"/>
              <a:t>Computer Concepts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3600" dirty="0"/>
              <a:t>GATES and CIRCUITS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Instructor: </a:t>
            </a:r>
            <a:r>
              <a:rPr lang="en-US" dirty="0" smtClean="0"/>
              <a:t>Yang Mu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384C-A955-40B4-94D1-10CC2EA53C36}" type="datetime1">
              <a:rPr lang="en-US" smtClean="0"/>
              <a:t>3/6/2014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166B-CF71-4C27-B8C1-7CAF9B012D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6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NAND Gate</a:t>
            </a:r>
          </a:p>
        </p:txBody>
      </p:sp>
      <p:sp>
        <p:nvSpPr>
          <p:cNvPr id="144391" name="Rectangle 7"/>
          <p:cNvSpPr>
            <a:spLocks noGrp="1" noChangeArrowheads="1"/>
          </p:cNvSpPr>
          <p:nvPr>
            <p:ph idx="1"/>
          </p:nvPr>
        </p:nvSpPr>
        <p:spPr>
          <a:xfrm>
            <a:off x="1981200" y="1676400"/>
            <a:ext cx="8229600" cy="10668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The </a:t>
            </a:r>
            <a:r>
              <a:rPr lang="en-US" b="1" dirty="0">
                <a:solidFill>
                  <a:srgbClr val="0000FF"/>
                </a:solidFill>
              </a:rPr>
              <a:t>NAND</a:t>
            </a:r>
            <a:r>
              <a:rPr lang="en-US" dirty="0"/>
              <a:t> gate accepts two input signals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If both are 1, the output is 0; </a:t>
            </a:r>
            <a:r>
              <a:rPr lang="en-US" dirty="0"/>
              <a:t>otherwise, the </a:t>
            </a:r>
            <a:r>
              <a:rPr lang="en-US" dirty="0"/>
              <a:t>output is 1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4561-701D-4E27-B503-09AB7EEF56EA}" type="datetime1">
              <a:rPr lang="en-US" smtClean="0"/>
              <a:t>3/6/2014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44392" name="Picture 8" descr="c04f05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743200"/>
            <a:ext cx="7696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4394" name="Text Box 10"/>
          <p:cNvSpPr txBox="1">
            <a:spLocks noChangeArrowheads="1"/>
          </p:cNvSpPr>
          <p:nvPr/>
        </p:nvSpPr>
        <p:spPr bwMode="auto">
          <a:xfrm>
            <a:off x="4114800" y="5105401"/>
            <a:ext cx="3733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327CB8"/>
                </a:solidFill>
                <a:latin typeface="Arial" charset="0"/>
              </a:rPr>
              <a:t>Figure 4.5</a:t>
            </a:r>
            <a:r>
              <a:rPr lang="en-US" sz="1200" dirty="0">
                <a:latin typeface="Arial" charset="0"/>
              </a:rPr>
              <a:t>  Various representations of a NAND gate</a:t>
            </a:r>
          </a:p>
        </p:txBody>
      </p:sp>
      <p:sp>
        <p:nvSpPr>
          <p:cNvPr id="144395" name="Text Box 11"/>
          <p:cNvSpPr txBox="1">
            <a:spLocks noChangeArrowheads="1"/>
          </p:cNvSpPr>
          <p:nvPr/>
        </p:nvSpPr>
        <p:spPr bwMode="auto">
          <a:xfrm>
            <a:off x="1752600" y="5867400"/>
            <a:ext cx="2819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068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 Gate</a:t>
            </a:r>
          </a:p>
        </p:txBody>
      </p:sp>
      <p:sp>
        <p:nvSpPr>
          <p:cNvPr id="195591" name="Rectangle 7"/>
          <p:cNvSpPr>
            <a:spLocks noGrp="1" noChangeArrowheads="1"/>
          </p:cNvSpPr>
          <p:nvPr>
            <p:ph idx="1"/>
          </p:nvPr>
        </p:nvSpPr>
        <p:spPr>
          <a:xfrm>
            <a:off x="2136648" y="1600200"/>
            <a:ext cx="8153400" cy="1295400"/>
          </a:xfrm>
        </p:spPr>
        <p:txBody>
          <a:bodyPr/>
          <a:lstStyle/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392B-0F12-4547-A42F-348C88B4A795}" type="datetime1">
              <a:rPr lang="en-US" smtClean="0"/>
              <a:t>3/6/2014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4267200" y="5334000"/>
            <a:ext cx="3733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>
                <a:solidFill>
                  <a:srgbClr val="327CB8"/>
                </a:solidFill>
                <a:latin typeface="Arial" charset="0"/>
              </a:rPr>
              <a:t>Figure 4.6</a:t>
            </a:r>
            <a:r>
              <a:rPr lang="en-US" sz="1200">
                <a:latin typeface="Arial" charset="0"/>
              </a:rPr>
              <a:t>  Various representations of a NOR gate</a:t>
            </a:r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2133600" y="1447800"/>
            <a:ext cx="7848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2800">
                <a:latin typeface="Arial" charset="0"/>
              </a:rPr>
              <a:t>The NOR gate accepts two input signals</a:t>
            </a:r>
          </a:p>
          <a:p>
            <a:pPr>
              <a:lnSpc>
                <a:spcPct val="140000"/>
              </a:lnSpc>
            </a:pPr>
            <a:r>
              <a:rPr lang="en-US" sz="2800">
                <a:latin typeface="Arial" charset="0"/>
              </a:rPr>
              <a:t>If both are 0, the output is 1; otherwise, </a:t>
            </a:r>
          </a:p>
          <a:p>
            <a:pPr>
              <a:lnSpc>
                <a:spcPct val="70000"/>
              </a:lnSpc>
            </a:pPr>
            <a:r>
              <a:rPr lang="en-US" sz="2800">
                <a:latin typeface="Arial" charset="0"/>
              </a:rPr>
              <a:t>the output is 0</a:t>
            </a:r>
            <a:endParaRPr lang="en-US" sz="2800"/>
          </a:p>
        </p:txBody>
      </p:sp>
      <p:pic>
        <p:nvPicPr>
          <p:cNvPr id="195592" name="Picture 8" descr="17606_02_0042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971800"/>
            <a:ext cx="5867400" cy="22939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036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Gates with More Inputs</a:t>
            </a:r>
          </a:p>
        </p:txBody>
      </p:sp>
      <p:sp>
        <p:nvSpPr>
          <p:cNvPr id="146439" name="Rectangle 7"/>
          <p:cNvSpPr>
            <a:spLocks noGrp="1" noChangeArrowheads="1"/>
          </p:cNvSpPr>
          <p:nvPr>
            <p:ph idx="1"/>
          </p:nvPr>
        </p:nvSpPr>
        <p:spPr>
          <a:xfrm>
            <a:off x="1981200" y="1676400"/>
            <a:ext cx="8229600" cy="1676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Gates can be designed to accept three or more input values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A three-input </a:t>
            </a:r>
            <a:r>
              <a:rPr lang="en-US" sz="2400" dirty="0">
                <a:solidFill>
                  <a:srgbClr val="0000FF"/>
                </a:solidFill>
              </a:rPr>
              <a:t>AND</a:t>
            </a:r>
            <a:r>
              <a:rPr lang="en-US" sz="2400" dirty="0"/>
              <a:t> gate, for example, produces an output of </a:t>
            </a:r>
            <a:r>
              <a:rPr lang="en-US" sz="2400" dirty="0">
                <a:solidFill>
                  <a:srgbClr val="0000FF"/>
                </a:solidFill>
              </a:rPr>
              <a:t>1</a:t>
            </a:r>
            <a:r>
              <a:rPr lang="en-US" sz="2400" dirty="0"/>
              <a:t> only </a:t>
            </a:r>
            <a:r>
              <a:rPr lang="en-US" sz="2400" dirty="0"/>
              <a:t>if all input values are </a:t>
            </a:r>
            <a:r>
              <a:rPr lang="en-US" sz="2400" dirty="0">
                <a:solidFill>
                  <a:srgbClr val="0000FF"/>
                </a:solidFill>
              </a:rPr>
              <a:t>1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E733-81A7-4E3C-95D6-69598FD23E62}" type="datetime1">
              <a:rPr lang="en-US" smtClean="0"/>
              <a:t>3/6/2014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46441" name="Text Box 9"/>
          <p:cNvSpPr txBox="1">
            <a:spLocks noChangeArrowheads="1"/>
          </p:cNvSpPr>
          <p:nvPr/>
        </p:nvSpPr>
        <p:spPr bwMode="auto">
          <a:xfrm>
            <a:off x="3429001" y="5486401"/>
            <a:ext cx="503458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327CB8"/>
                </a:solidFill>
                <a:latin typeface="Arial" charset="0"/>
              </a:rPr>
              <a:t>Figure 4.7</a:t>
            </a:r>
            <a:r>
              <a:rPr lang="en-US" sz="1400" dirty="0">
                <a:latin typeface="Arial" charset="0"/>
              </a:rPr>
              <a:t>  Various representations of a three-input AND gate</a:t>
            </a:r>
          </a:p>
        </p:txBody>
      </p:sp>
      <p:pic>
        <p:nvPicPr>
          <p:cNvPr id="146442" name="Picture 10" descr="17606_02_0043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895600"/>
            <a:ext cx="6629400" cy="2438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9415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Constructing Gates</a:t>
            </a:r>
          </a:p>
        </p:txBody>
      </p:sp>
      <p:sp>
        <p:nvSpPr>
          <p:cNvPr id="14746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3333FF"/>
                </a:solidFill>
              </a:rPr>
              <a:t>Transistor</a:t>
            </a:r>
            <a:r>
              <a:rPr lang="en-US" b="1" dirty="0"/>
              <a:t> 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A device that acts either as a wire that conducts electricity or as a resistor that blocks the flow of electricity, depending on the voltage level of an input signal </a:t>
            </a:r>
          </a:p>
          <a:p>
            <a:pPr>
              <a:lnSpc>
                <a:spcPct val="90000"/>
              </a:lnSpc>
            </a:pPr>
            <a:r>
              <a:rPr lang="en-US" dirty="0"/>
              <a:t>A transistor has no moving parts, yet acts like </a:t>
            </a:r>
            <a:br>
              <a:rPr lang="en-US" dirty="0"/>
            </a:br>
            <a:r>
              <a:rPr lang="en-US" dirty="0"/>
              <a:t>a switch</a:t>
            </a:r>
          </a:p>
          <a:p>
            <a:pPr>
              <a:lnSpc>
                <a:spcPct val="90000"/>
              </a:lnSpc>
            </a:pPr>
            <a:r>
              <a:rPr lang="en-US" dirty="0"/>
              <a:t>It is made of a </a:t>
            </a:r>
            <a:r>
              <a:rPr lang="en-US" dirty="0">
                <a:solidFill>
                  <a:srgbClr val="0000FF"/>
                </a:solidFill>
              </a:rPr>
              <a:t>semiconductor </a:t>
            </a:r>
            <a:r>
              <a:rPr lang="en-US" dirty="0"/>
              <a:t>material, which is neither a particularly good conductor of electricity nor a particularly good insulator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7DAE-046F-441B-AD63-C7C73FCA4BF3}" type="datetime1">
              <a:rPr lang="en-US" smtClean="0"/>
              <a:t>3/6/2014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74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Constructing Gates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idx="1"/>
          </p:nvPr>
        </p:nvSpPr>
        <p:spPr>
          <a:xfrm>
            <a:off x="5791200" y="1676400"/>
            <a:ext cx="4419600" cy="4572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dirty="0"/>
              <a:t>A transistor has three terminals</a:t>
            </a:r>
            <a:endParaRPr lang="en-US" dirty="0"/>
          </a:p>
          <a:p>
            <a:pPr marL="822960" lvl="1" indent="-457200"/>
            <a:r>
              <a:rPr lang="en-US" sz="2100" dirty="0"/>
              <a:t>A source</a:t>
            </a:r>
          </a:p>
          <a:p>
            <a:pPr marL="822960" lvl="1" indent="-457200"/>
            <a:r>
              <a:rPr lang="en-US" sz="2100" dirty="0"/>
              <a:t>A base</a:t>
            </a:r>
          </a:p>
          <a:p>
            <a:pPr marL="822960" lvl="1" indent="-457200"/>
            <a:r>
              <a:rPr lang="en-US" sz="2100" dirty="0"/>
              <a:t>An emitter, typically connected to a ground wire</a:t>
            </a:r>
          </a:p>
          <a:p>
            <a:r>
              <a:rPr lang="en-US" sz="2400" dirty="0"/>
              <a:t>If the electrical signal is grounded, it is allowed to flow through an alternative route to the ground (literally) where it can do no harm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66C9-71B3-4DFD-8176-D5933CD4CE61}" type="datetime1">
              <a:rPr lang="en-US" smtClean="0"/>
              <a:t>3/6/2014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1905000" y="4419601"/>
            <a:ext cx="35316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327CB8"/>
                </a:solidFill>
                <a:latin typeface="Arial" charset="0"/>
              </a:rPr>
              <a:t>Figure 4.8</a:t>
            </a:r>
            <a:r>
              <a:rPr lang="en-US" sz="1400" dirty="0">
                <a:latin typeface="Arial" charset="0"/>
              </a:rPr>
              <a:t>  The connections of a transistor</a:t>
            </a:r>
          </a:p>
        </p:txBody>
      </p:sp>
      <p:pic>
        <p:nvPicPr>
          <p:cNvPr id="169994" name="Picture 10" descr="17606_02_0044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752600"/>
            <a:ext cx="2895600" cy="2667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25428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Constructing Gates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76400"/>
            <a:ext cx="8229600" cy="13716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The easiest gates to create are the </a:t>
            </a:r>
            <a:r>
              <a:rPr lang="en-US">
                <a:solidFill>
                  <a:srgbClr val="0000FF"/>
                </a:solidFill>
              </a:rPr>
              <a:t>NOT</a:t>
            </a:r>
            <a:r>
              <a:rPr lang="en-US"/>
              <a:t>, </a:t>
            </a:r>
            <a:r>
              <a:rPr lang="en-US">
                <a:solidFill>
                  <a:srgbClr val="0000FF"/>
                </a:solidFill>
              </a:rPr>
              <a:t>NAND</a:t>
            </a:r>
            <a:r>
              <a:rPr lang="en-US"/>
              <a:t>, and </a:t>
            </a:r>
            <a:r>
              <a:rPr lang="en-US">
                <a:solidFill>
                  <a:srgbClr val="0000FF"/>
                </a:solidFill>
              </a:rPr>
              <a:t>NOR</a:t>
            </a:r>
            <a:r>
              <a:rPr lang="en-US"/>
              <a:t> gates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9DDBB-97B6-48B6-9D7B-5427518D3D7C}" type="datetime1">
              <a:rPr lang="en-US" smtClean="0"/>
              <a:t>3/6/2014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3810000" y="5105401"/>
            <a:ext cx="4114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327CB8"/>
                </a:solidFill>
                <a:latin typeface="Arial" charset="0"/>
              </a:rPr>
              <a:t>Figure 4.9</a:t>
            </a:r>
            <a:r>
              <a:rPr lang="en-US" sz="1400" dirty="0">
                <a:latin typeface="Arial" charset="0"/>
              </a:rPr>
              <a:t>  Constructing gates using transistors</a:t>
            </a:r>
          </a:p>
        </p:txBody>
      </p:sp>
      <p:pic>
        <p:nvPicPr>
          <p:cNvPr id="171014" name="Picture 6" descr="17606_02_0045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590800"/>
            <a:ext cx="6477000" cy="2362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4165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Circuits</a:t>
            </a:r>
          </a:p>
        </p:txBody>
      </p:sp>
      <p:sp>
        <p:nvSpPr>
          <p:cNvPr id="14848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3333FF"/>
                </a:solidFill>
              </a:rPr>
              <a:t>Combinational </a:t>
            </a:r>
            <a:r>
              <a:rPr lang="en-US" b="1" dirty="0">
                <a:solidFill>
                  <a:srgbClr val="3333FF"/>
                </a:solidFill>
              </a:rPr>
              <a:t>circuit</a:t>
            </a:r>
            <a:r>
              <a:rPr lang="en-US" dirty="0"/>
              <a:t>: The </a:t>
            </a:r>
            <a:r>
              <a:rPr lang="en-US" dirty="0"/>
              <a:t>input values explicitly determine the </a:t>
            </a:r>
            <a:r>
              <a:rPr lang="en-US" dirty="0"/>
              <a:t>output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3333FF"/>
                </a:solidFill>
              </a:rPr>
              <a:t>Sequential </a:t>
            </a:r>
            <a:r>
              <a:rPr lang="en-US" b="1" dirty="0">
                <a:solidFill>
                  <a:srgbClr val="3333FF"/>
                </a:solidFill>
              </a:rPr>
              <a:t>circuit</a:t>
            </a:r>
            <a:r>
              <a:rPr lang="en-US" dirty="0"/>
              <a:t>: The </a:t>
            </a:r>
            <a:r>
              <a:rPr lang="en-US" dirty="0"/>
              <a:t>output is a function of the input values and the existing state of the circuit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	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1CA67-864F-4E0E-ADD5-1D5B6F604DCE}" type="datetime1">
              <a:rPr lang="en-US" smtClean="0"/>
              <a:t>3/6/2014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15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Combinational Circuits</a:t>
            </a:r>
          </a:p>
        </p:txBody>
      </p:sp>
      <p:sp>
        <p:nvSpPr>
          <p:cNvPr id="14951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Gates are combined into circuits by using the output of one gate as the input for another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673E-0A26-44B4-A9B8-A2EDE3E39A59}" type="datetime1">
              <a:rPr lang="en-US" smtClean="0"/>
              <a:t>3/6/2014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49513" name="Text Box 9"/>
          <p:cNvSpPr txBox="1">
            <a:spLocks noChangeArrowheads="1"/>
          </p:cNvSpPr>
          <p:nvPr/>
        </p:nvSpPr>
        <p:spPr bwMode="auto">
          <a:xfrm>
            <a:off x="3124200" y="64008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400">
              <a:latin typeface="Arial" charset="0"/>
            </a:endParaRPr>
          </a:p>
        </p:txBody>
      </p:sp>
      <p:pic>
        <p:nvPicPr>
          <p:cNvPr id="149514" name="Picture 10" descr="17606_02_0046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276600"/>
            <a:ext cx="2466858" cy="1371600"/>
          </a:xfrm>
          <a:prstGeom prst="rect">
            <a:avLst/>
          </a:prstGeom>
          <a:noFill/>
        </p:spPr>
      </p:pic>
      <p:pic>
        <p:nvPicPr>
          <p:cNvPr id="7" name="Picture 8" descr="17606_02_0047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1" y="2667001"/>
            <a:ext cx="5357813" cy="2657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68056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Combinational Circuits</a:t>
            </a:r>
          </a:p>
        </p:txBody>
      </p:sp>
      <p:sp>
        <p:nvSpPr>
          <p:cNvPr id="150535" name="Rectangle 7"/>
          <p:cNvSpPr>
            <a:spLocks noGrp="1" noChangeArrowheads="1"/>
          </p:cNvSpPr>
          <p:nvPr>
            <p:ph idx="1"/>
          </p:nvPr>
        </p:nvSpPr>
        <p:spPr>
          <a:xfrm>
            <a:off x="1981200" y="1676400"/>
            <a:ext cx="8229600" cy="12192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Consider the following Boolean expression </a:t>
            </a:r>
            <a:r>
              <a:rPr lang="en-US" sz="2400">
                <a:latin typeface="Times New Roman" pitchFamily="-32" charset="0"/>
              </a:rPr>
              <a:t>A(B + C)</a:t>
            </a:r>
            <a:endParaRPr lang="en-US" sz="210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D216-04B8-4CFF-90B4-384AEAEBFB90}" type="datetime1">
              <a:rPr lang="en-US" smtClean="0"/>
              <a:t>3/6/2014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50543" name="Rectangle 15"/>
          <p:cNvSpPr>
            <a:spLocks noChangeArrowheads="1"/>
          </p:cNvSpPr>
          <p:nvPr/>
        </p:nvSpPr>
        <p:spPr bwMode="auto">
          <a:xfrm>
            <a:off x="1981200" y="51054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763" indent="-4763">
              <a:spcBef>
                <a:spcPct val="50000"/>
              </a:spcBef>
              <a:buClr>
                <a:schemeClr val="tx1"/>
              </a:buClr>
            </a:pPr>
            <a:r>
              <a:rPr lang="en-US" sz="3200" i="1" dirty="0">
                <a:latin typeface="Arial" charset="0"/>
              </a:rPr>
              <a:t>Does this truth table look familiar? </a:t>
            </a:r>
          </a:p>
          <a:p>
            <a:pPr marL="4763" indent="-4763">
              <a:spcBef>
                <a:spcPct val="50000"/>
              </a:spcBef>
              <a:buClr>
                <a:schemeClr val="tx1"/>
              </a:buClr>
            </a:pPr>
            <a:r>
              <a:rPr lang="en-US" sz="3200" i="1" dirty="0">
                <a:latin typeface="Arial" charset="0"/>
              </a:rPr>
              <a:t>Compare it with previous table</a:t>
            </a:r>
          </a:p>
        </p:txBody>
      </p:sp>
      <p:pic>
        <p:nvPicPr>
          <p:cNvPr id="150545" name="Picture 17" descr="17606_02_0049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514600"/>
            <a:ext cx="4298197" cy="2438400"/>
          </a:xfrm>
          <a:prstGeom prst="rect">
            <a:avLst/>
          </a:prstGeom>
          <a:noFill/>
        </p:spPr>
      </p:pic>
      <p:pic>
        <p:nvPicPr>
          <p:cNvPr id="150546" name="Picture 18" descr="17606_02_0048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1" y="2549526"/>
            <a:ext cx="1561963" cy="955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55370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Combinational Circuits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>
                <a:solidFill>
                  <a:srgbClr val="0000FF"/>
                </a:solidFill>
              </a:rPr>
              <a:t>Circuit equivalence</a:t>
            </a: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/>
              <a:t>Two circuits that produce the same output for identical input</a:t>
            </a:r>
          </a:p>
          <a:p>
            <a:r>
              <a:rPr lang="en-US" dirty="0"/>
              <a:t>Boolean algebra allows us to apply provable mathematical principles to help design circuits</a:t>
            </a:r>
          </a:p>
          <a:p>
            <a:r>
              <a:rPr lang="en-US" dirty="0"/>
              <a:t>E.g., A(B </a:t>
            </a:r>
            <a:r>
              <a:rPr lang="en-US" dirty="0"/>
              <a:t>+ C) = AB + BC (distributive law) so circuits must be equivalent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6CC4-2BF9-46BD-8CEC-2A5626AED3C4}" type="datetime1">
              <a:rPr lang="en-US" smtClean="0"/>
              <a:t>3/6/2014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25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How </a:t>
            </a:r>
            <a:r>
              <a:rPr lang="en-US" sz="3600" dirty="0"/>
              <a:t>computers use electric signals to represent and manipulate binary values</a:t>
            </a:r>
            <a:r>
              <a:rPr lang="en-US" sz="3600" dirty="0" smtClean="0"/>
              <a:t>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D96C2-100E-4F74-A18D-AFDEA80D4D76}" type="datetime1">
              <a:rPr lang="en-US" smtClean="0"/>
              <a:t>3/6/2014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166B-CF71-4C27-B8C1-7CAF9B012D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0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Adders</a:t>
            </a:r>
          </a:p>
        </p:txBody>
      </p:sp>
      <p:sp>
        <p:nvSpPr>
          <p:cNvPr id="152587" name="Rectangle 1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digital logic level, addition is performed in binary </a:t>
            </a:r>
          </a:p>
          <a:p>
            <a:r>
              <a:rPr lang="en-US" dirty="0"/>
              <a:t>Addition operations are carried out </a:t>
            </a:r>
            <a:br>
              <a:rPr lang="en-US" dirty="0"/>
            </a:br>
            <a:r>
              <a:rPr lang="en-US" dirty="0"/>
              <a:t>by special circuits called, appropriately, </a:t>
            </a:r>
            <a:r>
              <a:rPr lang="en-US" b="1" dirty="0">
                <a:solidFill>
                  <a:srgbClr val="3333FF"/>
                </a:solidFill>
              </a:rPr>
              <a:t>adders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90A1-37DE-4875-974A-CCAB0ECC3334}" type="datetime1">
              <a:rPr lang="en-US" smtClean="0"/>
              <a:t>3/6/2014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83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Adders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76400"/>
            <a:ext cx="3657600" cy="4572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The result of adding two binary digits could produce a </a:t>
            </a:r>
            <a:r>
              <a:rPr lang="en-US" sz="2400" i="1" dirty="0"/>
              <a:t>carry value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Recall that 1 + 1 = 10 </a:t>
            </a:r>
            <a:br>
              <a:rPr lang="en-US" sz="2400" dirty="0"/>
            </a:br>
            <a:r>
              <a:rPr lang="en-US" sz="2400" dirty="0"/>
              <a:t>in base two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0000FF"/>
                </a:solidFill>
              </a:rPr>
              <a:t>Half </a:t>
            </a:r>
            <a:r>
              <a:rPr lang="en-US" sz="2400" dirty="0">
                <a:solidFill>
                  <a:srgbClr val="0000FF"/>
                </a:solidFill>
              </a:rPr>
              <a:t>adder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A circuit that computes the sum of two bits </a:t>
            </a:r>
            <a:r>
              <a:rPr lang="en-US" sz="2400" dirty="0"/>
              <a:t>and </a:t>
            </a:r>
            <a:r>
              <a:rPr lang="en-US" sz="2400" dirty="0"/>
              <a:t>produces the correct carry bit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A99F-EC49-40E4-9BF0-32ABE7439E65}" type="datetime1">
              <a:rPr lang="en-US" smtClean="0"/>
              <a:t>3/6/2014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9525000" y="51054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400">
              <a:latin typeface="Arial" charset="0"/>
            </a:endParaRPr>
          </a:p>
        </p:txBody>
      </p:sp>
      <p:pic>
        <p:nvPicPr>
          <p:cNvPr id="176135" name="Picture 7" descr="17606_02_0051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524001"/>
            <a:ext cx="2743200" cy="2087217"/>
          </a:xfrm>
          <a:prstGeom prst="rect">
            <a:avLst/>
          </a:prstGeom>
          <a:noFill/>
        </p:spPr>
      </p:pic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6934200" y="3581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2000" dirty="0">
                <a:latin typeface="Arial" charset="0"/>
              </a:rPr>
              <a:t>Truth table</a:t>
            </a:r>
          </a:p>
        </p:txBody>
      </p:sp>
      <p:pic>
        <p:nvPicPr>
          <p:cNvPr id="8" name="Picture 11" descr="17606_02_0052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1" y="4267200"/>
            <a:ext cx="2029033" cy="198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632516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Adders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76400"/>
            <a:ext cx="8229600" cy="14478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3333FF"/>
                </a:solidFill>
              </a:rPr>
              <a:t>Full adder</a:t>
            </a:r>
            <a:endParaRPr lang="en-US"/>
          </a:p>
          <a:p>
            <a:pPr>
              <a:buFontTx/>
              <a:buNone/>
            </a:pPr>
            <a:r>
              <a:rPr lang="en-US"/>
              <a:t>A circuit that takes the carry-in value into account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B914-A769-4240-B337-1FD0AFE55B45}" type="datetime1">
              <a:rPr lang="en-US" smtClean="0"/>
              <a:t>3/6/2014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2209800" y="5334000"/>
            <a:ext cx="3276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327CB8"/>
                </a:solidFill>
                <a:latin typeface="Arial" charset="0"/>
              </a:rPr>
              <a:t>Figure 4.10  </a:t>
            </a:r>
            <a:r>
              <a:rPr lang="en-US" sz="1400" dirty="0">
                <a:latin typeface="Arial" charset="0"/>
              </a:rPr>
              <a:t>A full adder</a:t>
            </a:r>
          </a:p>
        </p:txBody>
      </p:sp>
      <p:pic>
        <p:nvPicPr>
          <p:cNvPr id="180230" name="Picture 6" descr="17606_02_0053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743200"/>
            <a:ext cx="7086600" cy="2667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4873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Multiplexers</a:t>
            </a:r>
          </a:p>
        </p:txBody>
      </p:sp>
      <p:sp>
        <p:nvSpPr>
          <p:cNvPr id="15360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Multiplexer</a:t>
            </a:r>
            <a:r>
              <a:rPr lang="en-US" dirty="0"/>
              <a:t> </a:t>
            </a:r>
          </a:p>
          <a:p>
            <a:r>
              <a:rPr lang="en-US" dirty="0"/>
              <a:t>A circuit that uses a few input control signals to determine which of several output data lines is routed to its output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4DE4-07A4-4AD4-8510-119D6092D20F}" type="datetime1">
              <a:rPr lang="en-US" smtClean="0"/>
              <a:t>3/6/2014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Multiplexers</a:t>
            </a:r>
          </a:p>
        </p:txBody>
      </p:sp>
      <p:sp>
        <p:nvSpPr>
          <p:cNvPr id="181254" name="Rectangle 6"/>
          <p:cNvSpPr>
            <a:spLocks noGrp="1" noChangeArrowheads="1"/>
          </p:cNvSpPr>
          <p:nvPr>
            <p:ph idx="1"/>
          </p:nvPr>
        </p:nvSpPr>
        <p:spPr>
          <a:xfrm>
            <a:off x="7315200" y="1676400"/>
            <a:ext cx="2895600" cy="3962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control lines S0, S1, and S2 </a:t>
            </a:r>
            <a:br>
              <a:rPr lang="en-US" dirty="0"/>
            </a:br>
            <a:r>
              <a:rPr lang="en-US" dirty="0"/>
              <a:t>determine which of eight other input lines </a:t>
            </a:r>
          </a:p>
          <a:p>
            <a:r>
              <a:rPr lang="en-US" dirty="0"/>
              <a:t>(D0 … D7) </a:t>
            </a:r>
            <a:r>
              <a:rPr lang="en-US" dirty="0"/>
              <a:t>are </a:t>
            </a:r>
            <a:r>
              <a:rPr lang="en-US" dirty="0"/>
              <a:t>routed to the output (F)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C99B-BBDE-4E0C-A714-D83214792D92}" type="datetime1">
              <a:rPr lang="en-US" smtClean="0"/>
              <a:t>3/6/2014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81256" name="Text Box 8"/>
          <p:cNvSpPr txBox="1">
            <a:spLocks noChangeArrowheads="1"/>
          </p:cNvSpPr>
          <p:nvPr/>
        </p:nvSpPr>
        <p:spPr bwMode="auto">
          <a:xfrm>
            <a:off x="1905000" y="31242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solidFill>
                  <a:srgbClr val="327CB8"/>
                </a:solidFill>
                <a:latin typeface="Arial" charset="0"/>
              </a:rPr>
              <a:t>Figure 4.11  </a:t>
            </a:r>
            <a:r>
              <a:rPr lang="en-US" sz="1200">
                <a:latin typeface="Arial" charset="0"/>
              </a:rPr>
              <a:t>A block diagram of a multiplexer with three select control lines</a:t>
            </a:r>
          </a:p>
        </p:txBody>
      </p:sp>
      <p:sp>
        <p:nvSpPr>
          <p:cNvPr id="181257" name="Text Box 9"/>
          <p:cNvSpPr txBox="1">
            <a:spLocks noChangeArrowheads="1"/>
          </p:cNvSpPr>
          <p:nvPr/>
        </p:nvSpPr>
        <p:spPr bwMode="auto">
          <a:xfrm>
            <a:off x="1905000" y="6415089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200">
              <a:latin typeface="Arial" charset="0"/>
            </a:endParaRPr>
          </a:p>
        </p:txBody>
      </p:sp>
      <p:pic>
        <p:nvPicPr>
          <p:cNvPr id="181258" name="Picture 10" descr="17606_02_0054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752600"/>
            <a:ext cx="4343400" cy="1143000"/>
          </a:xfrm>
          <a:prstGeom prst="rect">
            <a:avLst/>
          </a:prstGeom>
          <a:noFill/>
        </p:spPr>
      </p:pic>
      <p:pic>
        <p:nvPicPr>
          <p:cNvPr id="181259" name="Picture 11" descr="17606_02_0055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3733800"/>
            <a:ext cx="3429000" cy="259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8922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3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Circuits as Memory</a:t>
            </a:r>
          </a:p>
        </p:txBody>
      </p:sp>
      <p:sp>
        <p:nvSpPr>
          <p:cNvPr id="154633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Digital circuits can be used to store information</a:t>
            </a:r>
          </a:p>
          <a:p>
            <a:r>
              <a:rPr lang="en-US" dirty="0"/>
              <a:t>These circuits form a </a:t>
            </a:r>
            <a:r>
              <a:rPr lang="en-US" dirty="0">
                <a:solidFill>
                  <a:srgbClr val="0000FF"/>
                </a:solidFill>
              </a:rPr>
              <a:t>sequential circuit</a:t>
            </a:r>
            <a:r>
              <a:rPr lang="en-US" dirty="0"/>
              <a:t>, because the output of the circuit is also used as input to the circuit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8E0F-88D6-43F2-B00E-201A6960FA8D}" type="datetime1">
              <a:rPr lang="en-US" smtClean="0"/>
              <a:t>3/6/2014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92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Circuits as Memory</a:t>
            </a:r>
          </a:p>
        </p:txBody>
      </p:sp>
      <p:sp>
        <p:nvSpPr>
          <p:cNvPr id="184325" name="Rectangle 5"/>
          <p:cNvSpPr>
            <a:spLocks noGrp="1" noChangeArrowheads="1"/>
          </p:cNvSpPr>
          <p:nvPr>
            <p:ph idx="1"/>
          </p:nvPr>
        </p:nvSpPr>
        <p:spPr>
          <a:xfrm>
            <a:off x="6096000" y="1676400"/>
            <a:ext cx="41148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An S-R latch stores a single binary digit </a:t>
            </a:r>
            <a:br>
              <a:rPr lang="en-US" dirty="0"/>
            </a:br>
            <a:r>
              <a:rPr lang="en-US" dirty="0"/>
              <a:t>(1 or 0)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dirty="0"/>
              <a:t>There are several ways an S-R latch circuit can be designed using various kinds of gates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8E31-6142-4B51-BBD9-625144B8249C}" type="datetime1">
              <a:rPr lang="en-US" smtClean="0"/>
              <a:t>3/6/2014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184328" name="Picture 8" descr="c04f12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905001"/>
            <a:ext cx="3963988" cy="386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29" name="Text Box 9"/>
          <p:cNvSpPr txBox="1">
            <a:spLocks noChangeArrowheads="1"/>
          </p:cNvSpPr>
          <p:nvPr/>
        </p:nvSpPr>
        <p:spPr bwMode="auto">
          <a:xfrm>
            <a:off x="1981200" y="5867400"/>
            <a:ext cx="441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olidFill>
                  <a:srgbClr val="327CB8"/>
                </a:solidFill>
                <a:latin typeface="Arial" charset="0"/>
              </a:rPr>
              <a:t>Figure 4.12  </a:t>
            </a:r>
            <a:r>
              <a:rPr lang="en-US" sz="1400">
                <a:latin typeface="Arial" charset="0"/>
              </a:rPr>
              <a:t>An S-R latch</a:t>
            </a:r>
          </a:p>
        </p:txBody>
      </p:sp>
    </p:spTree>
    <p:extLst>
      <p:ext uri="{BB962C8B-B14F-4D97-AF65-F5344CB8AC3E}">
        <p14:creationId xmlns:p14="http://schemas.microsoft.com/office/powerpoint/2010/main" val="3754052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Circuits as Memory</a:t>
            </a:r>
          </a:p>
        </p:txBody>
      </p:sp>
      <p:sp>
        <p:nvSpPr>
          <p:cNvPr id="191497" name="Rectangle 9"/>
          <p:cNvSpPr>
            <a:spLocks noGrp="1" noChangeArrowheads="1"/>
          </p:cNvSpPr>
          <p:nvPr>
            <p:ph idx="1"/>
          </p:nvPr>
        </p:nvSpPr>
        <p:spPr>
          <a:xfrm>
            <a:off x="6096000" y="1676400"/>
            <a:ext cx="41148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sz="2100"/>
              <a:t>The design of this circuit guarantees that the two outputs X and Y are always complements of each other</a:t>
            </a:r>
          </a:p>
          <a:p>
            <a:pPr>
              <a:buFontTx/>
              <a:buNone/>
            </a:pPr>
            <a:r>
              <a:rPr lang="en-US" sz="2100"/>
              <a:t>The value of X at any point in time is considered to be the current state of the circuit</a:t>
            </a:r>
          </a:p>
          <a:p>
            <a:pPr>
              <a:buFontTx/>
              <a:buNone/>
            </a:pPr>
            <a:r>
              <a:rPr lang="en-US" sz="2100"/>
              <a:t>Therefore, if X is 1, the circuit is storing a 1; if X is 0, the circuit is storing a 0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9B31-9A3C-47AA-B9EC-6F746BAAB67B}" type="datetime1">
              <a:rPr lang="en-US" smtClean="0"/>
              <a:t>3/6/2014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191493" name="Picture 5" descr="c04f12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905001"/>
            <a:ext cx="3963988" cy="386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1495" name="Text Box 7"/>
          <p:cNvSpPr txBox="1">
            <a:spLocks noChangeArrowheads="1"/>
          </p:cNvSpPr>
          <p:nvPr/>
        </p:nvSpPr>
        <p:spPr bwMode="auto">
          <a:xfrm>
            <a:off x="1981200" y="5867400"/>
            <a:ext cx="441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olidFill>
                  <a:srgbClr val="327CB8"/>
                </a:solidFill>
                <a:latin typeface="Arial" charset="0"/>
              </a:rPr>
              <a:t>Figure 4.12  </a:t>
            </a:r>
            <a:r>
              <a:rPr lang="en-US" sz="1400">
                <a:latin typeface="Arial" charset="0"/>
              </a:rPr>
              <a:t>An S-R latch</a:t>
            </a:r>
          </a:p>
        </p:txBody>
      </p:sp>
    </p:spTree>
    <p:extLst>
      <p:ext uri="{BB962C8B-B14F-4D97-AF65-F5344CB8AC3E}">
        <p14:creationId xmlns:p14="http://schemas.microsoft.com/office/powerpoint/2010/main" val="3019733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Integrated Circuits</a:t>
            </a:r>
          </a:p>
        </p:txBody>
      </p:sp>
      <p:sp>
        <p:nvSpPr>
          <p:cNvPr id="15565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>
                <a:solidFill>
                  <a:srgbClr val="3333FF"/>
                </a:solidFill>
              </a:rPr>
              <a:t>Integrated circuit</a:t>
            </a:r>
            <a:r>
              <a:rPr lang="en-US" dirty="0"/>
              <a:t> (also called a </a:t>
            </a:r>
            <a:r>
              <a:rPr lang="en-US" i="1" dirty="0"/>
              <a:t>chip</a:t>
            </a:r>
            <a:r>
              <a:rPr lang="en-US" dirty="0"/>
              <a:t>) </a:t>
            </a:r>
          </a:p>
          <a:p>
            <a:r>
              <a:rPr lang="en-US" dirty="0"/>
              <a:t>A piece of silicon on which multiple gates have been embedded</a:t>
            </a:r>
          </a:p>
          <a:p>
            <a:r>
              <a:rPr lang="en-US" dirty="0" smtClean="0"/>
              <a:t>Silicon </a:t>
            </a:r>
            <a:r>
              <a:rPr lang="en-US" dirty="0"/>
              <a:t>pieces are mounted on a plastic or ceramic package with pins along the edges that can be soldered onto circuit boards or inserted into appropriate sockets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4A41-0E82-4B76-B897-E0110CD1C34B}" type="datetime1">
              <a:rPr lang="en-US" smtClean="0"/>
              <a:t>3/6/2014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0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Integrated Circuits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76400"/>
            <a:ext cx="8229600" cy="1295400"/>
          </a:xfrm>
        </p:spPr>
        <p:txBody>
          <a:bodyPr/>
          <a:lstStyle/>
          <a:p>
            <a:r>
              <a:rPr lang="en-US" dirty="0"/>
              <a:t>Integrated circuits (IC) are classified by the number of gates contained in them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7722-19D9-4789-B9C9-B30C82EC52FC}" type="datetime1">
              <a:rPr lang="en-US" smtClean="0"/>
              <a:t>3/6/2014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85350" name="Text Box 6"/>
          <p:cNvSpPr txBox="1">
            <a:spLocks noChangeArrowheads="1"/>
          </p:cNvSpPr>
          <p:nvPr/>
        </p:nvSpPr>
        <p:spPr bwMode="auto">
          <a:xfrm>
            <a:off x="1676400" y="5638800"/>
            <a:ext cx="441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400">
              <a:latin typeface="Arial" charset="0"/>
            </a:endParaRPr>
          </a:p>
        </p:txBody>
      </p:sp>
      <p:pic>
        <p:nvPicPr>
          <p:cNvPr id="185351" name="Picture 7" descr="17606_02_0057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505200"/>
            <a:ext cx="6019800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9144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Gates</a:t>
            </a:r>
          </a:p>
          <a:p>
            <a:pPr lvl="1"/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Construction</a:t>
            </a:r>
          </a:p>
          <a:p>
            <a:r>
              <a:rPr lang="en-US" dirty="0" smtClean="0"/>
              <a:t>Circuits</a:t>
            </a:r>
          </a:p>
          <a:p>
            <a:pPr lvl="1"/>
            <a:r>
              <a:rPr lang="en-US" dirty="0" smtClean="0"/>
              <a:t>Adder</a:t>
            </a:r>
          </a:p>
          <a:p>
            <a:pPr lvl="1"/>
            <a:r>
              <a:rPr lang="en-US" dirty="0" smtClean="0"/>
              <a:t>Multiplexer</a:t>
            </a:r>
          </a:p>
          <a:p>
            <a:pPr lvl="1"/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IC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CB96-3144-49F1-B1D5-969D835C8585}" type="datetime1">
              <a:rPr lang="en-US" smtClean="0"/>
              <a:t>3/6/2014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7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Integrated Circuits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210B-E408-411A-A029-F0A8E8513478}" type="datetime1">
              <a:rPr lang="en-US" smtClean="0"/>
              <a:t>3/6/2014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3276600" y="5410200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olidFill>
                  <a:srgbClr val="327CB8"/>
                </a:solidFill>
                <a:latin typeface="Arial" charset="0"/>
              </a:rPr>
              <a:t>Figure 4.13  </a:t>
            </a:r>
            <a:r>
              <a:rPr lang="en-US" sz="1400">
                <a:latin typeface="Arial" charset="0"/>
              </a:rPr>
              <a:t>An SSI chip contains independent NAND gates</a:t>
            </a:r>
          </a:p>
        </p:txBody>
      </p:sp>
      <p:pic>
        <p:nvPicPr>
          <p:cNvPr id="186374" name="Picture 6" descr="17606_02_0058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595438"/>
            <a:ext cx="6248400" cy="35861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25022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exercise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32C6-4ED7-4011-A083-059ECD091115}" type="datetime1">
              <a:rPr lang="en-US" smtClean="0"/>
              <a:t>3/6/2014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166B-CF71-4C27-B8C1-7CAF9B012D48}" type="slidenum">
              <a:rPr lang="en-US" smtClean="0"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1518834"/>
            <a:ext cx="739176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Write down the truth table for </a:t>
            </a:r>
            <a:r>
              <a:rPr lang="en-US" sz="3200" dirty="0"/>
              <a:t>X</a:t>
            </a:r>
            <a:r>
              <a:rPr lang="en-US" sz="3200" dirty="0" smtClean="0"/>
              <a:t>OR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Of what is a transistor usually made?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Show the behavior of the following </a:t>
            </a:r>
          </a:p>
          <a:p>
            <a:r>
              <a:rPr lang="en-US" sz="3200" dirty="0" smtClean="0"/>
              <a:t>	circuit with a truth table:</a:t>
            </a:r>
          </a:p>
          <a:p>
            <a:pPr marL="514350" indent="-514350">
              <a:buAutoNum type="arabicPeriod"/>
            </a:pPr>
            <a:endParaRPr lang="en-US" sz="3200" dirty="0"/>
          </a:p>
          <a:p>
            <a:pPr marL="514350" indent="-514350">
              <a:buAutoNum type="arabicPeriod"/>
            </a:pPr>
            <a:endParaRPr lang="en-US" sz="3200" dirty="0" smtClean="0"/>
          </a:p>
          <a:p>
            <a:pPr marL="514350" indent="-514350">
              <a:buAutoNum type="arabicPeriod"/>
            </a:pP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312" y="3687546"/>
            <a:ext cx="34385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63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Computers and Electricity</a:t>
            </a:r>
          </a:p>
        </p:txBody>
      </p:sp>
      <p:sp>
        <p:nvSpPr>
          <p:cNvPr id="138247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70000"/>
              </a:lnSpc>
              <a:buFontTx/>
              <a:buNone/>
            </a:pPr>
            <a:endParaRPr lang="en-US" b="1" dirty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000" b="1" dirty="0"/>
              <a:t>Definitions:</a:t>
            </a:r>
          </a:p>
          <a:p>
            <a:pPr lvl="1">
              <a:lnSpc>
                <a:spcPct val="80000"/>
              </a:lnSpc>
            </a:pPr>
            <a:r>
              <a:rPr lang="en-US" sz="3000" b="1" dirty="0">
                <a:solidFill>
                  <a:srgbClr val="3333FF"/>
                </a:solidFill>
              </a:rPr>
              <a:t>Gate:</a:t>
            </a:r>
            <a:r>
              <a:rPr lang="en-US" sz="3000" dirty="0"/>
              <a:t> A </a:t>
            </a:r>
            <a:r>
              <a:rPr lang="en-US" sz="3000" dirty="0"/>
              <a:t>device that performs a basic operation </a:t>
            </a:r>
            <a:r>
              <a:rPr lang="en-US" sz="3000" dirty="0"/>
              <a:t>on electrical signals</a:t>
            </a:r>
            <a:endParaRPr lang="en-US" sz="3000" dirty="0"/>
          </a:p>
          <a:p>
            <a:pPr lvl="1"/>
            <a:r>
              <a:rPr lang="en-US" sz="3000" b="1" dirty="0">
                <a:solidFill>
                  <a:srgbClr val="3333FF"/>
                </a:solidFill>
              </a:rPr>
              <a:t>Circuits:</a:t>
            </a:r>
            <a:r>
              <a:rPr lang="en-US" sz="3000" dirty="0"/>
              <a:t>  Gates </a:t>
            </a:r>
            <a:r>
              <a:rPr lang="en-US" sz="3000" dirty="0"/>
              <a:t>combined to perform </a:t>
            </a:r>
            <a:r>
              <a:rPr lang="en-US" sz="3000" dirty="0"/>
              <a:t>more complicated tasks</a:t>
            </a:r>
          </a:p>
          <a:p>
            <a:pPr lvl="1">
              <a:buNone/>
            </a:pPr>
            <a:endParaRPr lang="en-US" sz="3000" dirty="0"/>
          </a:p>
          <a:p>
            <a:pPr marL="55563" indent="-55563"/>
            <a:r>
              <a:rPr lang="en-US" sz="3000" i="1" dirty="0"/>
              <a:t> </a:t>
            </a:r>
            <a:r>
              <a:rPr lang="en-US" sz="3000" b="1" i="1" dirty="0"/>
              <a:t>How do we describe the behavior of gates and circuits?</a:t>
            </a:r>
            <a:endParaRPr lang="en-US" sz="3000" b="1" dirty="0"/>
          </a:p>
          <a:p>
            <a:pPr marL="375603" lvl="1" indent="-55563">
              <a:lnSpc>
                <a:spcPct val="120000"/>
              </a:lnSpc>
              <a:spcBef>
                <a:spcPts val="0"/>
              </a:spcBef>
            </a:pPr>
            <a:r>
              <a:rPr lang="en-US" sz="3000" b="1" dirty="0">
                <a:solidFill>
                  <a:srgbClr val="3333FF"/>
                </a:solidFill>
              </a:rPr>
              <a:t> Boolean expressions:</a:t>
            </a:r>
            <a:r>
              <a:rPr lang="en-US" sz="3000" dirty="0">
                <a:solidFill>
                  <a:srgbClr val="3333FF"/>
                </a:solidFill>
              </a:rPr>
              <a:t> </a:t>
            </a:r>
            <a:r>
              <a:rPr lang="en-US" sz="3000" dirty="0"/>
              <a:t>Uses Boolean algebra, a mathematical notation for expressing two-valued logic </a:t>
            </a:r>
          </a:p>
          <a:p>
            <a:pPr marL="375603" lvl="1" indent="-55563">
              <a:lnSpc>
                <a:spcPct val="120000"/>
              </a:lnSpc>
              <a:spcBef>
                <a:spcPts val="0"/>
              </a:spcBef>
            </a:pPr>
            <a:r>
              <a:rPr lang="en-US" sz="3000" b="1" dirty="0">
                <a:solidFill>
                  <a:srgbClr val="3333FF"/>
                </a:solidFill>
              </a:rPr>
              <a:t> Logic diagrams: </a:t>
            </a:r>
            <a:r>
              <a:rPr lang="en-US" sz="3000" dirty="0"/>
              <a:t>A graphical representation of a circuit; each gate has its own symbol</a:t>
            </a:r>
          </a:p>
          <a:p>
            <a:pPr marL="375603" lvl="1" indent="-55563">
              <a:lnSpc>
                <a:spcPct val="120000"/>
              </a:lnSpc>
              <a:spcBef>
                <a:spcPts val="0"/>
              </a:spcBef>
            </a:pPr>
            <a:r>
              <a:rPr lang="en-US" sz="3000" b="1" dirty="0">
                <a:solidFill>
                  <a:srgbClr val="3333FF"/>
                </a:solidFill>
              </a:rPr>
              <a:t> Truth tables: </a:t>
            </a:r>
            <a:r>
              <a:rPr lang="en-US" sz="3000" dirty="0"/>
              <a:t>A table showing all possible input value and the associated output values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CACA-596B-4711-AE3A-3067A1C8AFEF}" type="datetime1">
              <a:rPr lang="en-US" smtClean="0"/>
              <a:t>3/6/2014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58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 Types</a:t>
            </a:r>
            <a:endParaRPr lang="en-US" dirty="0"/>
          </a:p>
        </p:txBody>
      </p:sp>
      <p:sp>
        <p:nvSpPr>
          <p:cNvPr id="139271" name="Rectangle 7"/>
          <p:cNvSpPr>
            <a:spLocks noGrp="1" noChangeArrowheads="1"/>
          </p:cNvSpPr>
          <p:nvPr>
            <p:ph idx="1"/>
          </p:nvPr>
        </p:nvSpPr>
        <p:spPr>
          <a:xfrm>
            <a:off x="1981200" y="1676400"/>
            <a:ext cx="8458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Six types of gates</a:t>
            </a: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3333FF"/>
                </a:solidFill>
              </a:rPr>
              <a:t>NOT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3333FF"/>
                </a:solidFill>
              </a:rPr>
              <a:t>AND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3333FF"/>
                </a:solidFill>
              </a:rPr>
              <a:t>OR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3333FF"/>
                </a:solidFill>
              </a:rPr>
              <a:t>XOR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3333FF"/>
                </a:solidFill>
              </a:rPr>
              <a:t>NAND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3333FF"/>
                </a:solidFill>
              </a:rPr>
              <a:t>NOR</a:t>
            </a:r>
            <a:endParaRPr lang="en-US" b="1" dirty="0">
              <a:solidFill>
                <a:srgbClr val="3333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5665E-466E-43FF-B17A-8FB48282E5DD}" type="datetime1">
              <a:rPr lang="en-US" smtClean="0"/>
              <a:t>3/6/2014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86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 Gate</a:t>
            </a:r>
          </a:p>
        </p:txBody>
      </p:sp>
      <p:sp>
        <p:nvSpPr>
          <p:cNvPr id="140295" name="Rectangle 7"/>
          <p:cNvSpPr>
            <a:spLocks noGrp="1" noChangeArrowheads="1"/>
          </p:cNvSpPr>
          <p:nvPr>
            <p:ph idx="1"/>
          </p:nvPr>
        </p:nvSpPr>
        <p:spPr>
          <a:xfrm>
            <a:off x="1981200" y="1828800"/>
            <a:ext cx="8382000" cy="1676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A </a:t>
            </a:r>
            <a:r>
              <a:rPr lang="en-US" b="1" dirty="0">
                <a:solidFill>
                  <a:srgbClr val="0000FF"/>
                </a:solidFill>
              </a:rPr>
              <a:t>NOT</a:t>
            </a:r>
            <a:r>
              <a:rPr lang="en-US" dirty="0"/>
              <a:t> gate accepts one input signal (0 or 1) and returns the opposite signal as output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D132-9837-46EF-A349-3735A648695E}" type="datetime1">
              <a:rPr lang="en-US" smtClean="0"/>
              <a:t>3/6/2014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40296" name="Picture 8" descr="c04f01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048000"/>
            <a:ext cx="85344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0297" name="Text Box 9"/>
          <p:cNvSpPr txBox="1">
            <a:spLocks noChangeArrowheads="1"/>
          </p:cNvSpPr>
          <p:nvPr/>
        </p:nvSpPr>
        <p:spPr bwMode="auto">
          <a:xfrm>
            <a:off x="4114801" y="5334001"/>
            <a:ext cx="41354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327CB8"/>
                </a:solidFill>
                <a:latin typeface="Arial" charset="0"/>
              </a:rPr>
              <a:t>Figure 4.1</a:t>
            </a:r>
            <a:r>
              <a:rPr lang="en-US" sz="1400" dirty="0">
                <a:latin typeface="Arial" charset="0"/>
              </a:rPr>
              <a:t>  Various representations of a NOT gate</a:t>
            </a:r>
          </a:p>
        </p:txBody>
      </p:sp>
    </p:spTree>
    <p:extLst>
      <p:ext uri="{BB962C8B-B14F-4D97-AF65-F5344CB8AC3E}">
        <p14:creationId xmlns:p14="http://schemas.microsoft.com/office/powerpoint/2010/main" val="28495864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AND Gate</a:t>
            </a:r>
          </a:p>
        </p:txBody>
      </p:sp>
      <p:sp>
        <p:nvSpPr>
          <p:cNvPr id="141319" name="Rectangle 7"/>
          <p:cNvSpPr>
            <a:spLocks noGrp="1" noChangeArrowheads="1"/>
          </p:cNvSpPr>
          <p:nvPr>
            <p:ph idx="1"/>
          </p:nvPr>
        </p:nvSpPr>
        <p:spPr>
          <a:xfrm>
            <a:off x="1981200" y="1676400"/>
            <a:ext cx="8229600" cy="1447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An </a:t>
            </a:r>
            <a:r>
              <a:rPr lang="en-US" b="1" dirty="0">
                <a:solidFill>
                  <a:srgbClr val="0000FF"/>
                </a:solidFill>
              </a:rPr>
              <a:t>AND</a:t>
            </a:r>
            <a:r>
              <a:rPr lang="en-US" dirty="0"/>
              <a:t> gate accepts two input signals</a:t>
            </a:r>
          </a:p>
          <a:p>
            <a:pPr>
              <a:buFontTx/>
              <a:buNone/>
            </a:pPr>
            <a:r>
              <a:rPr lang="en-US" dirty="0"/>
              <a:t>If both are 1, the output is 1; otherwise, </a:t>
            </a:r>
            <a:r>
              <a:rPr lang="en-US" dirty="0"/>
              <a:t>the </a:t>
            </a:r>
            <a:r>
              <a:rPr lang="en-US" dirty="0"/>
              <a:t>output is 0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0C75-BE07-4A72-971B-208B4F2EE647}" type="datetime1">
              <a:rPr lang="en-US" smtClean="0"/>
              <a:t>3/6/2014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41321" name="Text Box 9"/>
          <p:cNvSpPr txBox="1">
            <a:spLocks noChangeArrowheads="1"/>
          </p:cNvSpPr>
          <p:nvPr/>
        </p:nvSpPr>
        <p:spPr bwMode="auto">
          <a:xfrm>
            <a:off x="3962401" y="5867400"/>
            <a:ext cx="4481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327CB8"/>
                </a:solidFill>
                <a:latin typeface="Arial" charset="0"/>
              </a:rPr>
              <a:t>Figure 4.2</a:t>
            </a:r>
            <a:r>
              <a:rPr lang="en-US" sz="1400" dirty="0">
                <a:latin typeface="Arial" charset="0"/>
              </a:rPr>
              <a:t>  Various representations of an AND gate</a:t>
            </a:r>
          </a:p>
        </p:txBody>
      </p:sp>
      <p:pic>
        <p:nvPicPr>
          <p:cNvPr id="141322" name="Picture 10" descr="17606_02_0038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429000"/>
            <a:ext cx="7391400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2191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 Gate</a:t>
            </a:r>
          </a:p>
        </p:txBody>
      </p:sp>
      <p:sp>
        <p:nvSpPr>
          <p:cNvPr id="142343" name="Rectangle 7"/>
          <p:cNvSpPr>
            <a:spLocks noGrp="1" noChangeArrowheads="1"/>
          </p:cNvSpPr>
          <p:nvPr>
            <p:ph idx="1"/>
          </p:nvPr>
        </p:nvSpPr>
        <p:spPr>
          <a:xfrm>
            <a:off x="1905000" y="1524000"/>
            <a:ext cx="8382000" cy="1447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An </a:t>
            </a:r>
            <a:r>
              <a:rPr lang="en-US" b="1" dirty="0">
                <a:solidFill>
                  <a:srgbClr val="0000FF"/>
                </a:solidFill>
              </a:rPr>
              <a:t>OR</a:t>
            </a:r>
            <a:r>
              <a:rPr lang="en-US" dirty="0"/>
              <a:t> </a:t>
            </a:r>
            <a:r>
              <a:rPr lang="en-US" dirty="0"/>
              <a:t>gate accepts two input signals</a:t>
            </a:r>
          </a:p>
          <a:p>
            <a:pPr>
              <a:buFontTx/>
              <a:buNone/>
            </a:pPr>
            <a:r>
              <a:rPr lang="en-US" dirty="0"/>
              <a:t>If both are 0, the output is 0; </a:t>
            </a:r>
            <a:r>
              <a:rPr lang="en-US" dirty="0"/>
              <a:t>otherwise, the </a:t>
            </a:r>
            <a:r>
              <a:rPr lang="en-US" dirty="0"/>
              <a:t>output is 1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0785-18AA-437E-A76B-563F02CB0DE7}" type="datetime1">
              <a:rPr lang="en-US" smtClean="0"/>
              <a:t>3/6/2014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42345" name="Text Box 9"/>
          <p:cNvSpPr txBox="1">
            <a:spLocks noChangeArrowheads="1"/>
          </p:cNvSpPr>
          <p:nvPr/>
        </p:nvSpPr>
        <p:spPr bwMode="auto">
          <a:xfrm>
            <a:off x="3886200" y="5715000"/>
            <a:ext cx="425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327CB8"/>
                </a:solidFill>
                <a:latin typeface="Arial" charset="0"/>
              </a:rPr>
              <a:t>Figure 4.3</a:t>
            </a:r>
            <a:r>
              <a:rPr lang="en-US" sz="1400" dirty="0">
                <a:latin typeface="Arial" charset="0"/>
              </a:rPr>
              <a:t>  Various representations of a OR gate</a:t>
            </a:r>
          </a:p>
        </p:txBody>
      </p:sp>
      <p:pic>
        <p:nvPicPr>
          <p:cNvPr id="142348" name="Picture 12" descr="17606_02_0039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819400"/>
            <a:ext cx="6705600" cy="2667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5502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XOR </a:t>
            </a:r>
            <a:r>
              <a:rPr lang="en-US" dirty="0" smtClean="0"/>
              <a:t>Gate (exclusive OR)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2BC1-1DF2-4DDD-841E-6F069E950F6B}" type="datetime1">
              <a:rPr lang="en-US" smtClean="0"/>
              <a:t>3/6/2014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3657600" y="5638800"/>
            <a:ext cx="464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327CB8"/>
                </a:solidFill>
                <a:latin typeface="Arial" charset="0"/>
              </a:rPr>
              <a:t>Figure 4.4</a:t>
            </a:r>
            <a:r>
              <a:rPr lang="en-US" sz="1400" dirty="0">
                <a:latin typeface="Arial" charset="0"/>
              </a:rPr>
              <a:t>  Various representations of an XOR gate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1905000" y="1600200"/>
            <a:ext cx="8229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2800" dirty="0">
                <a:latin typeface="Arial" charset="0"/>
              </a:rPr>
              <a:t>An </a:t>
            </a:r>
            <a:r>
              <a:rPr lang="en-US" sz="2800" b="1" dirty="0">
                <a:solidFill>
                  <a:srgbClr val="0000FF"/>
                </a:solidFill>
                <a:latin typeface="Arial" charset="0"/>
              </a:rPr>
              <a:t>XOR</a:t>
            </a:r>
            <a:r>
              <a:rPr lang="en-US" sz="2800" dirty="0">
                <a:latin typeface="Arial" charset="0"/>
              </a:rPr>
              <a:t> gate accepts two input signals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" charset="0"/>
              </a:rPr>
              <a:t>If both are the same, the output is 0; otherwise,</a:t>
            </a:r>
          </a:p>
          <a:p>
            <a:r>
              <a:rPr lang="en-US" sz="2800" dirty="0">
                <a:latin typeface="Arial" charset="0"/>
              </a:rPr>
              <a:t>the output is 1</a:t>
            </a:r>
          </a:p>
          <a:p>
            <a:endParaRPr lang="en-US" dirty="0">
              <a:latin typeface="Arial" charset="0"/>
            </a:endParaRPr>
          </a:p>
        </p:txBody>
      </p:sp>
      <p:pic>
        <p:nvPicPr>
          <p:cNvPr id="166919" name="Picture 7" descr="17606_02_0040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1" y="3429000"/>
            <a:ext cx="6056313" cy="2133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7290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a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ang" id="{B30607C9-2A54-4782-94A1-44B5B44E380F}" vid="{2EC80BA4-3D16-4F10-A131-4BB6D8BF74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yang</Template>
  <TotalTime>1151</TotalTime>
  <Words>1125</Words>
  <Application>Microsoft Office PowerPoint</Application>
  <PresentationFormat>Widescreen</PresentationFormat>
  <Paragraphs>237</Paragraphs>
  <Slides>31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Georgia</vt:lpstr>
      <vt:lpstr>Times New Roman</vt:lpstr>
      <vt:lpstr>yang</vt:lpstr>
      <vt:lpstr>CS105 Introduction to  Computer Concepts  GATES and CIRCUITS</vt:lpstr>
      <vt:lpstr>PowerPoint Presentation</vt:lpstr>
      <vt:lpstr>Outline</vt:lpstr>
      <vt:lpstr>Computers and Electricity</vt:lpstr>
      <vt:lpstr>Gate Types</vt:lpstr>
      <vt:lpstr>NOT Gate</vt:lpstr>
      <vt:lpstr>AND Gate</vt:lpstr>
      <vt:lpstr>OR Gate</vt:lpstr>
      <vt:lpstr>XOR Gate (exclusive OR)</vt:lpstr>
      <vt:lpstr>NAND Gate</vt:lpstr>
      <vt:lpstr>NOR Gate</vt:lpstr>
      <vt:lpstr>Gates with More Inputs</vt:lpstr>
      <vt:lpstr>Constructing Gates</vt:lpstr>
      <vt:lpstr>Constructing Gates</vt:lpstr>
      <vt:lpstr>Constructing Gates</vt:lpstr>
      <vt:lpstr>Circuits</vt:lpstr>
      <vt:lpstr>Combinational Circuits</vt:lpstr>
      <vt:lpstr>Combinational Circuits</vt:lpstr>
      <vt:lpstr>Combinational Circuits</vt:lpstr>
      <vt:lpstr>Adders</vt:lpstr>
      <vt:lpstr>Adders</vt:lpstr>
      <vt:lpstr>Adders</vt:lpstr>
      <vt:lpstr>Multiplexers</vt:lpstr>
      <vt:lpstr>Multiplexers</vt:lpstr>
      <vt:lpstr>Circuits as Memory</vt:lpstr>
      <vt:lpstr>Circuits as Memory</vt:lpstr>
      <vt:lpstr>Circuits as Memory</vt:lpstr>
      <vt:lpstr>Integrated Circuits</vt:lpstr>
      <vt:lpstr>Integrated Circuits</vt:lpstr>
      <vt:lpstr>Integrated Circuits</vt:lpstr>
      <vt:lpstr>In class exercise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CS105 Introduction to  Computer Concepts  GATES and CIRCUITS</dc:title>
  <dc:creator>Yang Mu</dc:creator>
  <cp:lastModifiedBy>Yang Mu</cp:lastModifiedBy>
  <cp:revision>13</cp:revision>
  <dcterms:created xsi:type="dcterms:W3CDTF">2014-03-06T01:43:59Z</dcterms:created>
  <dcterms:modified xsi:type="dcterms:W3CDTF">2014-03-06T20:55:21Z</dcterms:modified>
</cp:coreProperties>
</file>