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42" r:id="rId3"/>
    <p:sldId id="343" r:id="rId4"/>
    <p:sldId id="344" r:id="rId5"/>
    <p:sldId id="345" r:id="rId6"/>
    <p:sldId id="346" r:id="rId7"/>
    <p:sldId id="347" r:id="rId8"/>
    <p:sldId id="348" r:id="rId9"/>
    <p:sldId id="259" r:id="rId10"/>
    <p:sldId id="289" r:id="rId11"/>
    <p:sldId id="290" r:id="rId12"/>
    <p:sldId id="292" r:id="rId13"/>
    <p:sldId id="293" r:id="rId14"/>
    <p:sldId id="294" r:id="rId15"/>
    <p:sldId id="295" r:id="rId16"/>
    <p:sldId id="260" r:id="rId17"/>
    <p:sldId id="261" r:id="rId18"/>
    <p:sldId id="301" r:id="rId19"/>
    <p:sldId id="302" r:id="rId20"/>
    <p:sldId id="262" r:id="rId21"/>
    <p:sldId id="263" r:id="rId22"/>
    <p:sldId id="264" r:id="rId23"/>
    <p:sldId id="265" r:id="rId24"/>
    <p:sldId id="266" r:id="rId25"/>
    <p:sldId id="267" r:id="rId26"/>
    <p:sldId id="268" r:id="rId27"/>
    <p:sldId id="269" r:id="rId28"/>
    <p:sldId id="270" r:id="rId29"/>
    <p:sldId id="271" r:id="rId30"/>
    <p:sldId id="272" r:id="rId31"/>
    <p:sldId id="279" r:id="rId32"/>
    <p:sldId id="280" r:id="rId33"/>
    <p:sldId id="281" r:id="rId34"/>
    <p:sldId id="315" r:id="rId35"/>
    <p:sldId id="316" r:id="rId36"/>
    <p:sldId id="317" r:id="rId37"/>
    <p:sldId id="318" r:id="rId38"/>
    <p:sldId id="319" r:id="rId39"/>
    <p:sldId id="320" r:id="rId40"/>
    <p:sldId id="321" r:id="rId41"/>
    <p:sldId id="341" r:id="rId42"/>
    <p:sldId id="322" r:id="rId43"/>
    <p:sldId id="323" r:id="rId44"/>
    <p:sldId id="324" r:id="rId45"/>
    <p:sldId id="325" r:id="rId46"/>
    <p:sldId id="326" r:id="rId47"/>
    <p:sldId id="327" r:id="rId48"/>
    <p:sldId id="328" r:id="rId49"/>
    <p:sldId id="329" r:id="rId50"/>
    <p:sldId id="330" r:id="rId51"/>
    <p:sldId id="331" r:id="rId52"/>
    <p:sldId id="332" r:id="rId53"/>
    <p:sldId id="359" r:id="rId54"/>
    <p:sldId id="349" r:id="rId55"/>
    <p:sldId id="360" r:id="rId56"/>
    <p:sldId id="361" r:id="rId57"/>
    <p:sldId id="362" r:id="rId58"/>
    <p:sldId id="350" r:id="rId59"/>
    <p:sldId id="351" r:id="rId60"/>
    <p:sldId id="352" r:id="rId61"/>
    <p:sldId id="353" r:id="rId62"/>
    <p:sldId id="354" r:id="rId63"/>
    <p:sldId id="35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28" autoAdjust="0"/>
  </p:normalViewPr>
  <p:slideViewPr>
    <p:cSldViewPr snapToGrid="0">
      <p:cViewPr varScale="1">
        <p:scale>
          <a:sx n="52" d="100"/>
          <a:sy n="52" d="100"/>
        </p:scale>
        <p:origin x="86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6221C-2CFC-42CA-AAE2-1A3429298476}" type="datetimeFigureOut">
              <a:rPr lang="en-US" smtClean="0"/>
              <a:t>3/13/2014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F2F99-8835-40B8-8C5C-D213123BF138}" type="slidenum">
              <a:rPr lang="en-US" smtClean="0"/>
              <a:t>‹#›</a:t>
            </a:fld>
            <a:endParaRPr lang="en-US"/>
          </a:p>
        </p:txBody>
      </p:sp>
    </p:spTree>
    <p:extLst>
      <p:ext uri="{BB962C8B-B14F-4D97-AF65-F5344CB8AC3E}">
        <p14:creationId xmlns:p14="http://schemas.microsoft.com/office/powerpoint/2010/main" val="349401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Modern computing can probably be traced back to the 'Harvard Mk I' and Colossus (both of 1943). Colossus was an electronic computer built in Britain at the end 1943 and designed to crack the German coding system - Lorenz cipher. The 'Harvard Mk I' was a more general purpose electro-mechanical programmable computer built at Harvard University with backing from IBM. These computers were among the first of the 'first generation' computers. </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3</a:t>
            </a:fld>
            <a:endParaRPr lang="en-US"/>
          </a:p>
        </p:txBody>
      </p:sp>
    </p:spTree>
    <p:extLst>
      <p:ext uri="{BB962C8B-B14F-4D97-AF65-F5344CB8AC3E}">
        <p14:creationId xmlns:p14="http://schemas.microsoft.com/office/powerpoint/2010/main" val="234576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3013F3DA-E4BB-461E-833C-FC111AC1E735}" type="slidenum">
              <a:rPr lang="en-US" altLang="en-US"/>
              <a:pPr/>
              <a:t>17</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980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833C0AD5-F2A2-49E2-B42B-23E251CA00BE}" type="slidenum">
              <a:rPr lang="en-US" altLang="en-US"/>
              <a:pPr/>
              <a:t>20</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1177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081B88B4-6275-452C-A190-313FCCBA15F9}" type="slidenum">
              <a:rPr lang="en-US" altLang="en-US"/>
              <a:pPr/>
              <a:t>21</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983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EFF60740-C674-415E-BCBC-4C128D543127}" type="slidenum">
              <a:rPr lang="en-US" altLang="en-US"/>
              <a:pPr/>
              <a:t>22</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3571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61CF4026-644D-4E58-8098-B3DAF705EB3B}" type="slidenum">
              <a:rPr lang="en-US" altLang="en-US"/>
              <a:pPr/>
              <a:t>23</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519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DC59D0C1-8A3F-43C2-A17D-00C252A97BD1}" type="slidenum">
              <a:rPr lang="en-US" altLang="en-US"/>
              <a:pPr/>
              <a:t>24</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440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4BAA7354-1028-4963-8F47-880A8E3F1DCC}" type="slidenum">
              <a:rPr lang="en-US" altLang="en-US"/>
              <a:pPr/>
              <a:t>25</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47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0F014807-FCEC-46C7-8B5B-66570C476A4B}" type="slidenum">
              <a:rPr lang="en-US" altLang="en-US"/>
              <a:pPr/>
              <a:t>26</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89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55E7D098-93BF-40D7-8147-E5CBF1E0AB75}" type="slidenum">
              <a:rPr lang="en-US" altLang="en-US"/>
              <a:pPr/>
              <a:t>27</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68793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C3A4EBF9-0F17-46C6-B563-BDBEBE1E6984}" type="slidenum">
              <a:rPr lang="en-US" altLang="en-US"/>
              <a:pPr/>
              <a:t>28</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288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generation computers were normally based around wired circuits containing vacuum valves and used punched cards as the main (non-volatile) storage medium. Another general purpose computer of this era was 'ENIAC' (Electronic Numerical Integrator and Computer) which was completed in 1946. It was typical of first generation computers, it weighed 30 </a:t>
            </a:r>
            <a:r>
              <a:rPr lang="en-US" dirty="0" err="1" smtClean="0"/>
              <a:t>tonnes</a:t>
            </a:r>
            <a:r>
              <a:rPr lang="en-US" dirty="0" smtClean="0"/>
              <a:t> contained 18,000 electronic valves and consumed around 25KW of electrical power. It was, however, capable of an amazing 100,000 calculations a second. </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4</a:t>
            </a:fld>
            <a:endParaRPr lang="en-US"/>
          </a:p>
        </p:txBody>
      </p:sp>
    </p:spTree>
    <p:extLst>
      <p:ext uri="{BB962C8B-B14F-4D97-AF65-F5344CB8AC3E}">
        <p14:creationId xmlns:p14="http://schemas.microsoft.com/office/powerpoint/2010/main" val="14586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97572FEC-5F02-4D68-87AE-647E6CFF6CB2}" type="slidenum">
              <a:rPr lang="en-US" altLang="en-US"/>
              <a:pPr/>
              <a:t>29</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453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433CCC4B-1855-4226-86EA-1A725F183540}" type="slidenum">
              <a:rPr lang="en-US" altLang="en-US"/>
              <a:pPr/>
              <a:t>30</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2624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55FF6253-5FBA-4F03-9A00-D03E49C4FA26}" type="slidenum">
              <a:rPr lang="en-US" altLang="en-US"/>
              <a:pPr/>
              <a:t>31</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3321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6370AAF9-CD43-462C-B469-56C76ED56CA9}" type="slidenum">
              <a:rPr lang="en-US" altLang="en-US"/>
              <a:pPr/>
              <a:t>32</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385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AFBF2176-52B9-4E7F-AF7D-AAA22A687FE2}" type="slidenum">
              <a:rPr lang="en-US" altLang="en-US"/>
              <a:pPr/>
              <a:t>33</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687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www.sensible-computer-help.com</a:t>
            </a:r>
            <a:r>
              <a:rPr lang="pl-PL" dirty="0" smtClean="0"/>
              <a:t>/</a:t>
            </a:r>
            <a:r>
              <a:rPr lang="pl-PL" dirty="0" err="1" smtClean="0"/>
              <a:t>buy</a:t>
            </a:r>
            <a:r>
              <a:rPr lang="pl-PL" dirty="0" smtClean="0"/>
              <a:t>-a-</a:t>
            </a:r>
            <a:r>
              <a:rPr lang="pl-PL" dirty="0" err="1" smtClean="0"/>
              <a:t>computer.html</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34</a:t>
            </a:fld>
            <a:endParaRPr lang="en-US"/>
          </a:p>
        </p:txBody>
      </p:sp>
    </p:spTree>
    <p:extLst>
      <p:ext uri="{BB962C8B-B14F-4D97-AF65-F5344CB8AC3E}">
        <p14:creationId xmlns:p14="http://schemas.microsoft.com/office/powerpoint/2010/main" val="2402554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28503B0-E067-864C-B0B6-ABB8B423F133}" type="slidenum">
              <a:rPr lang="en-US" sz="1200"/>
              <a:pPr/>
              <a:t>38</a:t>
            </a:fld>
            <a:endParaRPr lang="en-US" sz="1200"/>
          </a:p>
        </p:txBody>
      </p:sp>
    </p:spTree>
    <p:extLst>
      <p:ext uri="{BB962C8B-B14F-4D97-AF65-F5344CB8AC3E}">
        <p14:creationId xmlns:p14="http://schemas.microsoft.com/office/powerpoint/2010/main" val="2965380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www.techradar.com</a:t>
            </a:r>
            <a:r>
              <a:rPr lang="en-US" dirty="0" smtClean="0"/>
              <a:t>/news/computing-components/</a:t>
            </a:r>
            <a:r>
              <a:rPr lang="en-US" dirty="0" err="1" smtClean="0"/>
              <a:t>intel</a:t>
            </a:r>
            <a:r>
              <a:rPr lang="en-US" dirty="0" smtClean="0"/>
              <a:t>-</a:t>
            </a:r>
            <a:r>
              <a:rPr lang="en-US" dirty="0" err="1" smtClean="0"/>
              <a:t>vs</a:t>
            </a:r>
            <a:r>
              <a:rPr lang="en-US" dirty="0" smtClean="0"/>
              <a:t>-</a:t>
            </a:r>
            <a:r>
              <a:rPr lang="en-US" dirty="0" err="1" smtClean="0"/>
              <a:t>amd</a:t>
            </a:r>
            <a:r>
              <a:rPr lang="en-US" dirty="0" smtClean="0"/>
              <a:t>-which-processor-is-best--936589</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39</a:t>
            </a:fld>
            <a:endParaRPr lang="en-US"/>
          </a:p>
        </p:txBody>
      </p:sp>
    </p:spTree>
    <p:extLst>
      <p:ext uri="{BB962C8B-B14F-4D97-AF65-F5344CB8AC3E}">
        <p14:creationId xmlns:p14="http://schemas.microsoft.com/office/powerpoint/2010/main" val="619662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 http://</a:t>
            </a:r>
            <a:r>
              <a:rPr lang="pl-PL" dirty="0" err="1" smtClean="0"/>
              <a:t>en.wikipedia.org</a:t>
            </a:r>
            <a:r>
              <a:rPr lang="pl-PL" dirty="0" smtClean="0"/>
              <a:t>/</a:t>
            </a:r>
            <a:r>
              <a:rPr lang="pl-PL" dirty="0" err="1" smtClean="0"/>
              <a:t>wiki</a:t>
            </a:r>
            <a:r>
              <a:rPr lang="pl-PL" dirty="0" smtClean="0"/>
              <a:t>/</a:t>
            </a:r>
            <a:r>
              <a:rPr lang="pl-PL" dirty="0" err="1" smtClean="0"/>
              <a:t>Synchronous_dynamic_random-access_memory</a:t>
            </a:r>
            <a:endParaRPr lang="pl-PL" dirty="0" smtClean="0"/>
          </a:p>
          <a:p>
            <a:pPr marL="171450" indent="-171450">
              <a:buFontTx/>
              <a:buChar char="-"/>
            </a:pPr>
            <a:r>
              <a:rPr lang="en-US" dirty="0" smtClean="0"/>
              <a:t>A SO-DIMM, or small outline dual in-line memory module, is a type of computer memory built using integrated circuits.</a:t>
            </a:r>
          </a:p>
          <a:p>
            <a:pPr marL="171450" indent="-171450">
              <a:buFontTx/>
              <a:buChar char="-"/>
            </a:pPr>
            <a:r>
              <a:rPr lang="en-US" dirty="0" smtClean="0"/>
              <a:t>SO-DIMMs (also written SODIMMs) are a smaller alternative to a DIMM, being roughly half the size of regular DIMMs. SO-DIMMs are often used in systems which have space restrictions such as notebooks, small footprint PCs (such as those with a Mini-ITX motherboard), high-end upgradable office printers, and networking hardware like routers.</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40</a:t>
            </a:fld>
            <a:endParaRPr lang="en-US"/>
          </a:p>
        </p:txBody>
      </p:sp>
    </p:spTree>
    <p:extLst>
      <p:ext uri="{BB962C8B-B14F-4D97-AF65-F5344CB8AC3E}">
        <p14:creationId xmlns:p14="http://schemas.microsoft.com/office/powerpoint/2010/main" val="1849165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43</a:t>
            </a:fld>
            <a:endParaRPr lang="en-US"/>
          </a:p>
        </p:txBody>
      </p:sp>
    </p:spTree>
    <p:extLst>
      <p:ext uri="{BB962C8B-B14F-4D97-AF65-F5344CB8AC3E}">
        <p14:creationId xmlns:p14="http://schemas.microsoft.com/office/powerpoint/2010/main" val="26478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major step in the history of computing was the invention of the transistor in 1947. This replaced the inefficient valves with a much smaller and more reliable component. </a:t>
            </a:r>
            <a:r>
              <a:rPr lang="en-US" dirty="0" err="1" smtClean="0"/>
              <a:t>Transistorised</a:t>
            </a:r>
            <a:r>
              <a:rPr lang="en-US" dirty="0" smtClean="0"/>
              <a:t> computers are normally referred to as 'Second Generation' and dominated the late 1950s and early 1960s. Despite using transistors and printed circuits these computers were still bulky and strictly the domain of Universities and governments. </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5</a:t>
            </a:fld>
            <a:endParaRPr lang="en-US"/>
          </a:p>
        </p:txBody>
      </p:sp>
    </p:spTree>
    <p:extLst>
      <p:ext uri="{BB962C8B-B14F-4D97-AF65-F5344CB8AC3E}">
        <p14:creationId xmlns:p14="http://schemas.microsoft.com/office/powerpoint/2010/main" val="4132625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ndParaRPr>
          </a:p>
        </p:txBody>
      </p:sp>
      <p:sp>
        <p:nvSpPr>
          <p:cNvPr id="44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A8A5512-E939-D242-BD46-53C4FE6D2F35}" type="slidenum">
              <a:rPr lang="en-US" sz="1200"/>
              <a:pPr/>
              <a:t>51</a:t>
            </a:fld>
            <a:endParaRPr lang="en-US" sz="1200"/>
          </a:p>
        </p:txBody>
      </p:sp>
    </p:spTree>
    <p:extLst>
      <p:ext uri="{BB962C8B-B14F-4D97-AF65-F5344CB8AC3E}">
        <p14:creationId xmlns:p14="http://schemas.microsoft.com/office/powerpoint/2010/main" val="326741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ndParaRPr>
          </a:p>
        </p:txBody>
      </p:sp>
      <p:sp>
        <p:nvSpPr>
          <p:cNvPr id="491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4D49FDB-E2F2-F343-AE05-8004F8B69A2D}" type="slidenum">
              <a:rPr lang="en-US" sz="1200"/>
              <a:pPr/>
              <a:t>52</a:t>
            </a:fld>
            <a:endParaRPr lang="en-US" sz="1200"/>
          </a:p>
        </p:txBody>
      </p:sp>
    </p:spTree>
    <p:extLst>
      <p:ext uri="{BB962C8B-B14F-4D97-AF65-F5344CB8AC3E}">
        <p14:creationId xmlns:p14="http://schemas.microsoft.com/office/powerpoint/2010/main" val="311804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216BE-251E-4B26-BECE-C69EB6C3DD1A}" type="slidenum">
              <a:rPr lang="en-US" smtClean="0"/>
              <a:pPr/>
              <a:t>54</a:t>
            </a:fld>
            <a:endParaRPr lang="en-US"/>
          </a:p>
        </p:txBody>
      </p:sp>
    </p:spTree>
    <p:extLst>
      <p:ext uri="{BB962C8B-B14F-4D97-AF65-F5344CB8AC3E}">
        <p14:creationId xmlns:p14="http://schemas.microsoft.com/office/powerpoint/2010/main" val="3786582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Apple CEO Steve Jobs coined the term “Post PC” in reference to a new era of</a:t>
            </a:r>
          </a:p>
          <a:p>
            <a:r>
              <a:rPr lang="en-US" sz="1200" b="1" i="0" u="none" strike="noStrike" kern="1200" baseline="0" dirty="0" smtClean="0">
                <a:solidFill>
                  <a:schemeClr val="tx1"/>
                </a:solidFill>
                <a:latin typeface="+mn-lt"/>
                <a:ea typeface="+mn-ea"/>
                <a:cs typeface="+mn-cs"/>
              </a:rPr>
              <a:t>computing </a:t>
            </a:r>
            <a:r>
              <a:rPr lang="en-US" sz="1200" b="0" i="0" u="none" strike="noStrike" kern="1200" baseline="0" dirty="0" smtClean="0">
                <a:solidFill>
                  <a:schemeClr val="tx1"/>
                </a:solidFill>
                <a:latin typeface="+mn-lt"/>
                <a:ea typeface="+mn-ea"/>
                <a:cs typeface="+mn-cs"/>
              </a:rPr>
              <a:t>that takes the PC off its pedestal and makes it just another computing device, putting</a:t>
            </a:r>
          </a:p>
          <a:p>
            <a:r>
              <a:rPr lang="en-US" sz="1200" b="0" i="0" u="none" strike="noStrike" kern="1200" baseline="0" dirty="0" smtClean="0">
                <a:solidFill>
                  <a:schemeClr val="tx1"/>
                </a:solidFill>
                <a:latin typeface="+mn-lt"/>
                <a:ea typeface="+mn-ea"/>
                <a:cs typeface="+mn-cs"/>
              </a:rPr>
              <a:t>it on equal footing with smartphones, tablets, eBook readers, gaming consoles, and interactive TVs.</a:t>
            </a:r>
          </a:p>
          <a:p>
            <a:r>
              <a:rPr lang="en-US" sz="1200" b="0" i="0" u="none" strike="noStrike" kern="1200" baseline="0" dirty="0" smtClean="0">
                <a:solidFill>
                  <a:schemeClr val="tx1"/>
                </a:solidFill>
                <a:latin typeface="+mn-lt"/>
                <a:ea typeface="+mn-ea"/>
                <a:cs typeface="+mn-cs"/>
              </a:rPr>
              <a:t>Smartphones and tablets in particular are spearheading this wave of change as they shift consumer</a:t>
            </a:r>
          </a:p>
          <a:p>
            <a:r>
              <a:rPr lang="en-US" sz="1200" b="0" i="0" u="none" strike="noStrike" kern="1200" baseline="0" dirty="0" smtClean="0">
                <a:solidFill>
                  <a:schemeClr val="tx1"/>
                </a:solidFill>
                <a:latin typeface="+mn-lt"/>
                <a:ea typeface="+mn-ea"/>
                <a:cs typeface="+mn-cs"/>
              </a:rPr>
              <a:t>expectations about computing, data access, and media consumption. Over the next year marketers</a:t>
            </a:r>
          </a:p>
          <a:p>
            <a:r>
              <a:rPr lang="en-US" sz="1200" b="0" i="0" u="none" strike="noStrike" kern="1200" baseline="0" dirty="0" smtClean="0">
                <a:solidFill>
                  <a:schemeClr val="tx1"/>
                </a:solidFill>
                <a:latin typeface="+mn-lt"/>
                <a:ea typeface="+mn-ea"/>
                <a:cs typeface="+mn-cs"/>
              </a:rPr>
              <a:t>looking to get ahead of the curve will need to explore new ways to integrate unique smartphone</a:t>
            </a:r>
          </a:p>
          <a:p>
            <a:r>
              <a:rPr lang="en-US" sz="1200" b="0" i="0" u="none" strike="noStrike" kern="1200" baseline="0" dirty="0" smtClean="0">
                <a:solidFill>
                  <a:schemeClr val="tx1"/>
                </a:solidFill>
                <a:latin typeface="+mn-lt"/>
                <a:ea typeface="+mn-ea"/>
                <a:cs typeface="+mn-cs"/>
              </a:rPr>
              <a:t>and tablet executions into their campaigns.</a:t>
            </a:r>
          </a:p>
          <a:p>
            <a:r>
              <a:rPr lang="en-US" sz="1200" b="1" i="0" u="none" strike="noStrike" kern="1200" baseline="0" dirty="0" smtClean="0">
                <a:solidFill>
                  <a:schemeClr val="tx1"/>
                </a:solidFill>
                <a:latin typeface="+mn-lt"/>
                <a:ea typeface="+mn-ea"/>
                <a:cs typeface="+mn-cs"/>
              </a:rPr>
              <a:t>WHAT IS POST-PC COMPUTING?</a:t>
            </a:r>
          </a:p>
          <a:p>
            <a:r>
              <a:rPr lang="en-US" sz="1200" b="0" i="0" u="none" strike="noStrike" kern="1200" baseline="0" dirty="0" smtClean="0">
                <a:solidFill>
                  <a:schemeClr val="tx1"/>
                </a:solidFill>
                <a:latin typeface="+mn-lt"/>
                <a:ea typeface="+mn-ea"/>
                <a:cs typeface="+mn-cs"/>
              </a:rPr>
              <a:t>Not only have smartphones and tablets brought mobile marketing to the forefront of strategists’ minds,</a:t>
            </a:r>
          </a:p>
          <a:p>
            <a:r>
              <a:rPr lang="en-US" sz="1200" b="0" i="0" u="none" strike="noStrike" kern="1200" baseline="0" dirty="0" smtClean="0">
                <a:solidFill>
                  <a:schemeClr val="tx1"/>
                </a:solidFill>
                <a:latin typeface="+mn-lt"/>
                <a:ea typeface="+mn-ea"/>
                <a:cs typeface="+mn-cs"/>
              </a:rPr>
              <a:t>but we are also seeing them applied to enhance traditional media such as TV and print to make them</a:t>
            </a:r>
          </a:p>
          <a:p>
            <a:r>
              <a:rPr lang="en-US" sz="1200" b="0" i="0" u="none" strike="noStrike" kern="1200" baseline="0" dirty="0" smtClean="0">
                <a:solidFill>
                  <a:schemeClr val="tx1"/>
                </a:solidFill>
                <a:latin typeface="+mn-lt"/>
                <a:ea typeface="+mn-ea"/>
                <a:cs typeface="+mn-cs"/>
              </a:rPr>
              <a:t>more interactive and engaging to audiences. By linking post-PC devices to TVs and print through</a:t>
            </a:r>
          </a:p>
          <a:p>
            <a:r>
              <a:rPr lang="en-US" sz="1200" b="0" i="0" u="none" strike="noStrike" kern="1200" baseline="0" dirty="0" smtClean="0">
                <a:solidFill>
                  <a:schemeClr val="tx1"/>
                </a:solidFill>
                <a:latin typeface="+mn-lt"/>
                <a:ea typeface="+mn-ea"/>
                <a:cs typeface="+mn-cs"/>
              </a:rPr>
              <a:t>technologies like </a:t>
            </a:r>
            <a:r>
              <a:rPr lang="en-US" sz="1200" b="0" i="0" u="none" strike="noStrike" kern="1200" baseline="0" dirty="0" err="1" smtClean="0">
                <a:solidFill>
                  <a:schemeClr val="tx1"/>
                </a:solidFill>
                <a:latin typeface="+mn-lt"/>
                <a:ea typeface="+mn-ea"/>
                <a:cs typeface="+mn-cs"/>
              </a:rPr>
              <a:t>audiotagging</a:t>
            </a:r>
            <a:r>
              <a:rPr lang="en-US" sz="1200" b="0" i="0" u="none" strike="noStrike" kern="1200" baseline="0" dirty="0" smtClean="0">
                <a:solidFill>
                  <a:schemeClr val="tx1"/>
                </a:solidFill>
                <a:latin typeface="+mn-lt"/>
                <a:ea typeface="+mn-ea"/>
                <a:cs typeface="+mn-cs"/>
              </a:rPr>
              <a:t> and visual search, participants have more options for how they choose</a:t>
            </a:r>
          </a:p>
          <a:p>
            <a:r>
              <a:rPr lang="en-US" sz="1200" b="0" i="0" u="none" strike="noStrike" kern="1200" baseline="0" dirty="0" smtClean="0">
                <a:solidFill>
                  <a:schemeClr val="tx1"/>
                </a:solidFill>
                <a:latin typeface="+mn-lt"/>
                <a:ea typeface="+mn-ea"/>
                <a:cs typeface="+mn-cs"/>
              </a:rPr>
              <a:t>to interact with video and text content, leading to true three-screen experiences that make a piece</a:t>
            </a:r>
          </a:p>
          <a:p>
            <a:r>
              <a:rPr lang="en-US" sz="1200" b="0" i="0" u="none" strike="noStrike" kern="1200" baseline="0" dirty="0" smtClean="0">
                <a:solidFill>
                  <a:schemeClr val="tx1"/>
                </a:solidFill>
                <a:latin typeface="+mn-lt"/>
                <a:ea typeface="+mn-ea"/>
                <a:cs typeface="+mn-cs"/>
              </a:rPr>
              <a:t>of content interactive across phone, TV, and computer.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But moving into a post-PC era presents unique challenges to marketers and brands. Analytics, targeting,</a:t>
            </a:r>
          </a:p>
          <a:p>
            <a:r>
              <a:rPr lang="en-US" sz="1200" b="0" i="0" u="none" strike="noStrike" kern="1200" baseline="0" dirty="0" smtClean="0">
                <a:solidFill>
                  <a:schemeClr val="tx1"/>
                </a:solidFill>
                <a:latin typeface="+mn-lt"/>
                <a:ea typeface="+mn-ea"/>
                <a:cs typeface="+mn-cs"/>
              </a:rPr>
              <a:t>and customization best practices need to be applied to </a:t>
            </a:r>
            <a:r>
              <a:rPr lang="en-US" sz="1200" b="0" i="0" u="none" strike="noStrike" kern="1200" baseline="0" dirty="0" err="1" smtClean="0">
                <a:solidFill>
                  <a:schemeClr val="tx1"/>
                </a:solidFill>
                <a:latin typeface="+mn-lt"/>
                <a:ea typeface="+mn-ea"/>
                <a:cs typeface="+mn-cs"/>
              </a:rPr>
              <a:t>to</a:t>
            </a:r>
            <a:r>
              <a:rPr lang="en-US" sz="1200" b="0" i="0" u="none" strike="noStrike" kern="1200" baseline="0" dirty="0" smtClean="0">
                <a:solidFill>
                  <a:schemeClr val="tx1"/>
                </a:solidFill>
                <a:latin typeface="+mn-lt"/>
                <a:ea typeface="+mn-ea"/>
                <a:cs typeface="+mn-cs"/>
              </a:rPr>
              <a:t> traditional media to create enhanced</a:t>
            </a:r>
          </a:p>
          <a:p>
            <a:r>
              <a:rPr lang="en-US" sz="1200" b="0" i="0" u="none" strike="noStrike" kern="1200" baseline="0" dirty="0" smtClean="0">
                <a:solidFill>
                  <a:schemeClr val="tx1"/>
                </a:solidFill>
                <a:latin typeface="+mn-lt"/>
                <a:ea typeface="+mn-ea"/>
                <a:cs typeface="+mn-cs"/>
              </a:rPr>
              <a:t>versions of TV shows or customized digital magazines and newspapers. In other cases, marketers will</a:t>
            </a:r>
          </a:p>
          <a:p>
            <a:r>
              <a:rPr lang="en-US" sz="1200" b="0" i="0" u="none" strike="noStrike" kern="1200" baseline="0" dirty="0" smtClean="0">
                <a:solidFill>
                  <a:schemeClr val="tx1"/>
                </a:solidFill>
                <a:latin typeface="+mn-lt"/>
                <a:ea typeface="+mn-ea"/>
                <a:cs typeface="+mn-cs"/>
              </a:rPr>
              <a:t>need to learn when to walk away from some digital traditions in favor of creating</a:t>
            </a:r>
          </a:p>
          <a:p>
            <a:r>
              <a:rPr lang="en-US" sz="1200" b="0" i="0" u="none" strike="noStrike" kern="1200" baseline="0" dirty="0" smtClean="0">
                <a:solidFill>
                  <a:schemeClr val="tx1"/>
                </a:solidFill>
                <a:latin typeface="+mn-lt"/>
                <a:ea typeface="+mn-ea"/>
                <a:cs typeface="+mn-cs"/>
              </a:rPr>
              <a:t>post-PC experiences from the ground up.</a:t>
            </a:r>
            <a:endParaRPr lang="en-US" dirty="0"/>
          </a:p>
        </p:txBody>
      </p:sp>
      <p:sp>
        <p:nvSpPr>
          <p:cNvPr id="4" name="Slide Number Placeholder 3"/>
          <p:cNvSpPr>
            <a:spLocks noGrp="1"/>
          </p:cNvSpPr>
          <p:nvPr>
            <p:ph type="sldNum" sz="quarter" idx="10"/>
          </p:nvPr>
        </p:nvSpPr>
        <p:spPr/>
        <p:txBody>
          <a:bodyPr/>
          <a:lstStyle/>
          <a:p>
            <a:fld id="{C0F216BE-251E-4B26-BECE-C69EB6C3DD1A}" type="slidenum">
              <a:rPr lang="en-US" smtClean="0"/>
              <a:pPr/>
              <a:t>55</a:t>
            </a:fld>
            <a:endParaRPr lang="en-US"/>
          </a:p>
        </p:txBody>
      </p:sp>
    </p:spTree>
    <p:extLst>
      <p:ext uri="{BB962C8B-B14F-4D97-AF65-F5344CB8AC3E}">
        <p14:creationId xmlns:p14="http://schemas.microsoft.com/office/powerpoint/2010/main" val="871097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latin typeface="+mn-lt"/>
                <a:ea typeface="+mn-ea"/>
                <a:cs typeface="+mn-cs"/>
              </a:rPr>
              <a:t>Declining PC Shipments, while </a:t>
            </a:r>
            <a:r>
              <a:rPr lang="en-US" sz="1200" b="1" kern="1200" baseline="0" dirty="0" err="1" smtClean="0">
                <a:solidFill>
                  <a:schemeClr val="tx1"/>
                </a:solidFill>
                <a:latin typeface="+mn-lt"/>
                <a:ea typeface="+mn-ea"/>
                <a:cs typeface="+mn-cs"/>
              </a:rPr>
              <a:t>Smartphones</a:t>
            </a:r>
            <a:r>
              <a:rPr lang="en-US" sz="1200" b="1" kern="1200" baseline="0" dirty="0" smtClean="0">
                <a:solidFill>
                  <a:schemeClr val="tx1"/>
                </a:solidFill>
                <a:latin typeface="+mn-lt"/>
                <a:ea typeface="+mn-ea"/>
                <a:cs typeface="+mn-cs"/>
              </a:rPr>
              <a:t> and Tablets Rise</a:t>
            </a:r>
          </a:p>
          <a:p>
            <a:r>
              <a:rPr lang="en-US" sz="1200" kern="1200" baseline="0" dirty="0" smtClean="0">
                <a:solidFill>
                  <a:schemeClr val="tx1"/>
                </a:solidFill>
                <a:latin typeface="+mn-lt"/>
                <a:ea typeface="+mn-ea"/>
                <a:cs typeface="+mn-cs"/>
              </a:rPr>
              <a:t>By Q1 2011, 4.8% of U.S. consumers owned a tablet, according to Nielsen, after really only being on the</a:t>
            </a:r>
          </a:p>
          <a:p>
            <a:r>
              <a:rPr lang="en-US" sz="1200" kern="1200" baseline="0" dirty="0" smtClean="0">
                <a:solidFill>
                  <a:schemeClr val="tx1"/>
                </a:solidFill>
                <a:latin typeface="+mn-lt"/>
                <a:ea typeface="+mn-ea"/>
                <a:cs typeface="+mn-cs"/>
              </a:rPr>
              <a:t>market for a year and eBook reader adoption is 9%, though some expect tablets to quickly overtake</a:t>
            </a:r>
          </a:p>
          <a:p>
            <a:r>
              <a:rPr lang="en-US" sz="1200" kern="1200" baseline="0" dirty="0" smtClean="0">
                <a:solidFill>
                  <a:schemeClr val="tx1"/>
                </a:solidFill>
                <a:latin typeface="+mn-lt"/>
                <a:ea typeface="+mn-ea"/>
                <a:cs typeface="+mn-cs"/>
              </a:rPr>
              <a:t>that market segment. By comparison, it took two and a half years for Apple to sell 50,000 Apple IIs in</a:t>
            </a:r>
          </a:p>
          <a:p>
            <a:r>
              <a:rPr lang="en-US" sz="1200" kern="1200" baseline="0" dirty="0" smtClean="0">
                <a:solidFill>
                  <a:schemeClr val="tx1"/>
                </a:solidFill>
                <a:latin typeface="+mn-lt"/>
                <a:ea typeface="+mn-ea"/>
                <a:cs typeface="+mn-cs"/>
              </a:rPr>
              <a:t>the late 70s.</a:t>
            </a:r>
          </a:p>
          <a:p>
            <a:r>
              <a:rPr lang="en-US" sz="1200" kern="1200" baseline="0" dirty="0" smtClean="0">
                <a:solidFill>
                  <a:schemeClr val="tx1"/>
                </a:solidFill>
                <a:latin typeface="+mn-lt"/>
                <a:ea typeface="+mn-ea"/>
                <a:cs typeface="+mn-cs"/>
              </a:rPr>
              <a:t>By the end of the first quarter of 2011, global </a:t>
            </a:r>
            <a:r>
              <a:rPr lang="en-US" sz="1200" kern="1200" baseline="0" dirty="0" err="1" smtClean="0">
                <a:solidFill>
                  <a:schemeClr val="tx1"/>
                </a:solidFill>
                <a:latin typeface="+mn-lt"/>
                <a:ea typeface="+mn-ea"/>
                <a:cs typeface="+mn-cs"/>
              </a:rPr>
              <a:t>smartphone</a:t>
            </a:r>
            <a:r>
              <a:rPr lang="en-US" sz="1200" kern="1200" baseline="0" dirty="0" smtClean="0">
                <a:solidFill>
                  <a:schemeClr val="tx1"/>
                </a:solidFill>
                <a:latin typeface="+mn-lt"/>
                <a:ea typeface="+mn-ea"/>
                <a:cs typeface="+mn-cs"/>
              </a:rPr>
              <a:t> and tablet shipments had already overtaken</a:t>
            </a:r>
          </a:p>
          <a:p>
            <a:r>
              <a:rPr lang="en-US" sz="1200" kern="1200" baseline="0" dirty="0" smtClean="0">
                <a:solidFill>
                  <a:schemeClr val="tx1"/>
                </a:solidFill>
                <a:latin typeface="+mn-lt"/>
                <a:ea typeface="+mn-ea"/>
                <a:cs typeface="+mn-cs"/>
              </a:rPr>
              <a:t>PC and laptop shipments. For the first quarter of 2011 research firm IDC has indicated that PC shipment</a:t>
            </a:r>
          </a:p>
          <a:p>
            <a:r>
              <a:rPr lang="en-US" sz="1200" kern="1200" baseline="0" dirty="0" smtClean="0">
                <a:solidFill>
                  <a:schemeClr val="tx1"/>
                </a:solidFill>
                <a:latin typeface="+mn-lt"/>
                <a:ea typeface="+mn-ea"/>
                <a:cs typeface="+mn-cs"/>
              </a:rPr>
              <a:t>growth is declining, and though not all of this decline can be attributed to </a:t>
            </a:r>
            <a:r>
              <a:rPr lang="en-US" sz="1200" kern="1200" baseline="0" dirty="0" err="1" smtClean="0">
                <a:solidFill>
                  <a:schemeClr val="tx1"/>
                </a:solidFill>
                <a:latin typeface="+mn-lt"/>
                <a:ea typeface="+mn-ea"/>
                <a:cs typeface="+mn-cs"/>
              </a:rPr>
              <a:t>smartphone</a:t>
            </a:r>
            <a:r>
              <a:rPr lang="en-US" sz="1200" kern="1200" baseline="0" dirty="0" smtClean="0">
                <a:solidFill>
                  <a:schemeClr val="tx1"/>
                </a:solidFill>
                <a:latin typeface="+mn-lt"/>
                <a:ea typeface="+mn-ea"/>
                <a:cs typeface="+mn-cs"/>
              </a:rPr>
              <a:t> and tablet</a:t>
            </a:r>
          </a:p>
          <a:p>
            <a:r>
              <a:rPr lang="en-US" sz="1200" kern="1200" baseline="0" dirty="0" smtClean="0">
                <a:solidFill>
                  <a:schemeClr val="tx1"/>
                </a:solidFill>
                <a:latin typeface="+mn-lt"/>
                <a:ea typeface="+mn-ea"/>
                <a:cs typeface="+mn-cs"/>
              </a:rPr>
              <a:t>growth, shifting consumer expectations for computing devices are strong drivers of this trend.</a:t>
            </a:r>
          </a:p>
          <a:p>
            <a:r>
              <a:rPr lang="en-US" sz="1200" b="1" kern="1200" baseline="0" dirty="0" smtClean="0">
                <a:solidFill>
                  <a:schemeClr val="tx1"/>
                </a:solidFill>
                <a:latin typeface="+mn-lt"/>
                <a:ea typeface="+mn-ea"/>
                <a:cs typeface="+mn-cs"/>
              </a:rPr>
              <a:t>Continued Improvement in</a:t>
            </a:r>
          </a:p>
          <a:p>
            <a:r>
              <a:rPr lang="en-US" sz="1200" b="1" kern="1200" baseline="0" dirty="0" smtClean="0">
                <a:solidFill>
                  <a:schemeClr val="tx1"/>
                </a:solidFill>
                <a:latin typeface="+mn-lt"/>
                <a:ea typeface="+mn-ea"/>
                <a:cs typeface="+mn-cs"/>
              </a:rPr>
              <a:t>Mobile Computing Power</a:t>
            </a:r>
          </a:p>
          <a:p>
            <a:r>
              <a:rPr lang="en-US" sz="1200" kern="1200" baseline="0" dirty="0" smtClean="0">
                <a:solidFill>
                  <a:schemeClr val="tx1"/>
                </a:solidFill>
                <a:latin typeface="+mn-lt"/>
                <a:ea typeface="+mn-ea"/>
                <a:cs typeface="+mn-cs"/>
              </a:rPr>
              <a:t>Other improvements in post-PC performance are</a:t>
            </a:r>
          </a:p>
          <a:p>
            <a:r>
              <a:rPr lang="en-US" sz="1200" kern="1200" baseline="0" dirty="0" smtClean="0">
                <a:solidFill>
                  <a:schemeClr val="tx1"/>
                </a:solidFill>
                <a:latin typeface="+mn-lt"/>
                <a:ea typeface="+mn-ea"/>
                <a:cs typeface="+mn-cs"/>
              </a:rPr>
              <a:t>found in the improved quality of the wireless networks</a:t>
            </a:r>
          </a:p>
          <a:p>
            <a:r>
              <a:rPr lang="en-US" sz="1200" kern="1200" baseline="0" dirty="0" smtClean="0">
                <a:solidFill>
                  <a:schemeClr val="tx1"/>
                </a:solidFill>
                <a:latin typeface="+mn-lt"/>
                <a:ea typeface="+mn-ea"/>
                <a:cs typeface="+mn-cs"/>
              </a:rPr>
              <a:t>upon which so many of these devices depend. In the</a:t>
            </a:r>
          </a:p>
          <a:p>
            <a:r>
              <a:rPr lang="en-US" sz="1200" kern="1200" baseline="0" dirty="0" smtClean="0">
                <a:solidFill>
                  <a:schemeClr val="tx1"/>
                </a:solidFill>
                <a:latin typeface="+mn-lt"/>
                <a:ea typeface="+mn-ea"/>
                <a:cs typeface="+mn-cs"/>
              </a:rPr>
              <a:t>case of mobile networks, 3G speeds have become</a:t>
            </a:r>
          </a:p>
          <a:p>
            <a:r>
              <a:rPr lang="en-US" sz="1200" kern="1200" baseline="0" dirty="0" smtClean="0">
                <a:solidFill>
                  <a:schemeClr val="tx1"/>
                </a:solidFill>
                <a:latin typeface="+mn-lt"/>
                <a:ea typeface="+mn-ea"/>
                <a:cs typeface="+mn-cs"/>
              </a:rPr>
              <a:t>accessible to consumers in major markets across the</a:t>
            </a:r>
          </a:p>
          <a:p>
            <a:r>
              <a:rPr lang="en-US" sz="1200" kern="1200" baseline="0" dirty="0" smtClean="0">
                <a:solidFill>
                  <a:schemeClr val="tx1"/>
                </a:solidFill>
                <a:latin typeface="+mn-lt"/>
                <a:ea typeface="+mn-ea"/>
                <a:cs typeface="+mn-cs"/>
              </a:rPr>
              <a:t>US, giving most people access to the data speeds</a:t>
            </a:r>
          </a:p>
          <a:p>
            <a:r>
              <a:rPr lang="en-US" sz="1200" kern="1200" baseline="0" dirty="0" smtClean="0">
                <a:solidFill>
                  <a:schemeClr val="tx1"/>
                </a:solidFill>
                <a:latin typeface="+mn-lt"/>
                <a:ea typeface="+mn-ea"/>
                <a:cs typeface="+mn-cs"/>
              </a:rPr>
              <a:t>needed to use mobile media experiences ranging</a:t>
            </a:r>
          </a:p>
          <a:p>
            <a:r>
              <a:rPr lang="en-US" sz="1200" kern="1200" baseline="0" dirty="0" smtClean="0">
                <a:solidFill>
                  <a:schemeClr val="tx1"/>
                </a:solidFill>
                <a:latin typeface="+mn-lt"/>
                <a:ea typeface="+mn-ea"/>
                <a:cs typeface="+mn-cs"/>
              </a:rPr>
              <a:t>from apps to mobile music and video.</a:t>
            </a:r>
          </a:p>
          <a:p>
            <a:r>
              <a:rPr lang="en-US" sz="1200" b="1" kern="1200" baseline="0" dirty="0" smtClean="0">
                <a:solidFill>
                  <a:schemeClr val="tx1"/>
                </a:solidFill>
                <a:latin typeface="+mn-lt"/>
                <a:ea typeface="+mn-ea"/>
                <a:cs typeface="+mn-cs"/>
              </a:rPr>
              <a:t>With the roll out of 4G networks from global wireless companies, mobile data</a:t>
            </a:r>
          </a:p>
          <a:p>
            <a:r>
              <a:rPr lang="en-US" sz="1200" b="1" kern="1200" baseline="0" dirty="0" smtClean="0">
                <a:solidFill>
                  <a:schemeClr val="tx1"/>
                </a:solidFill>
                <a:latin typeface="+mn-lt"/>
                <a:ea typeface="+mn-ea"/>
                <a:cs typeface="+mn-cs"/>
              </a:rPr>
              <a:t>performance should only increase, rivaling the speed of the wired Internet connections that</a:t>
            </a:r>
          </a:p>
          <a:p>
            <a:r>
              <a:rPr lang="en-US" sz="1200" kern="1200" baseline="0" dirty="0" smtClean="0">
                <a:solidFill>
                  <a:schemeClr val="tx1"/>
                </a:solidFill>
                <a:latin typeface="+mn-lt"/>
                <a:ea typeface="+mn-ea"/>
                <a:cs typeface="+mn-cs"/>
              </a:rPr>
              <a:t>most people currently rely on. Improvements in wired Internet also serve to bolster post-PC device</a:t>
            </a:r>
          </a:p>
          <a:p>
            <a:r>
              <a:rPr lang="en-US" sz="1200" kern="1200" baseline="0" dirty="0" smtClean="0">
                <a:solidFill>
                  <a:schemeClr val="tx1"/>
                </a:solidFill>
                <a:latin typeface="+mn-lt"/>
                <a:ea typeface="+mn-ea"/>
                <a:cs typeface="+mn-cs"/>
              </a:rPr>
              <a:t>performance. For example, tablets are often used in the home since most entry-level tablets</a:t>
            </a:r>
          </a:p>
          <a:p>
            <a:r>
              <a:rPr lang="en-US" sz="1200" kern="1200" baseline="0" dirty="0" smtClean="0">
                <a:solidFill>
                  <a:schemeClr val="tx1"/>
                </a:solidFill>
                <a:latin typeface="+mn-lt"/>
                <a:ea typeface="+mn-ea"/>
                <a:cs typeface="+mn-cs"/>
              </a:rPr>
              <a:t>are </a:t>
            </a:r>
            <a:r>
              <a:rPr lang="en-US" sz="1200" kern="1200" baseline="0" dirty="0" err="1" smtClean="0">
                <a:solidFill>
                  <a:schemeClr val="tx1"/>
                </a:solidFill>
                <a:latin typeface="+mn-lt"/>
                <a:ea typeface="+mn-ea"/>
                <a:cs typeface="+mn-cs"/>
              </a:rPr>
              <a:t>WiFi</a:t>
            </a:r>
            <a:r>
              <a:rPr lang="en-US" sz="1200" kern="1200" baseline="0" dirty="0" smtClean="0">
                <a:solidFill>
                  <a:schemeClr val="tx1"/>
                </a:solidFill>
                <a:latin typeface="+mn-lt"/>
                <a:ea typeface="+mn-ea"/>
                <a:cs typeface="+mn-cs"/>
              </a:rPr>
              <a:t>-only.</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Mobile Media Production</a:t>
            </a:r>
          </a:p>
          <a:p>
            <a:r>
              <a:rPr lang="en-US" sz="1200" kern="1200" baseline="0" dirty="0" smtClean="0">
                <a:solidFill>
                  <a:schemeClr val="tx1"/>
                </a:solidFill>
                <a:latin typeface="+mn-lt"/>
                <a:ea typeface="+mn-ea"/>
                <a:cs typeface="+mn-cs"/>
              </a:rPr>
              <a:t>Another technological trend fueling this era</a:t>
            </a:r>
          </a:p>
          <a:p>
            <a:r>
              <a:rPr lang="en-US" sz="1200" kern="1200" baseline="0" dirty="0" smtClean="0">
                <a:solidFill>
                  <a:schemeClr val="tx1"/>
                </a:solidFill>
                <a:latin typeface="+mn-lt"/>
                <a:ea typeface="+mn-ea"/>
                <a:cs typeface="+mn-cs"/>
              </a:rPr>
              <a:t>is related to development of mobile media</a:t>
            </a:r>
          </a:p>
          <a:p>
            <a:r>
              <a:rPr lang="en-US" sz="1200" kern="1200" baseline="0" dirty="0" smtClean="0">
                <a:solidFill>
                  <a:schemeClr val="tx1"/>
                </a:solidFill>
                <a:latin typeface="+mn-lt"/>
                <a:ea typeface="+mn-ea"/>
                <a:cs typeface="+mn-cs"/>
              </a:rPr>
              <a:t>in general. Tools like </a:t>
            </a:r>
            <a:r>
              <a:rPr lang="en-US" sz="1200" kern="1200" baseline="0" dirty="0" err="1" smtClean="0">
                <a:solidFill>
                  <a:schemeClr val="tx1"/>
                </a:solidFill>
                <a:latin typeface="+mn-lt"/>
                <a:ea typeface="+mn-ea"/>
                <a:cs typeface="+mn-cs"/>
              </a:rPr>
              <a:t>Sencha</a:t>
            </a:r>
            <a:r>
              <a:rPr lang="en-US" sz="1200" kern="1200" baseline="0" dirty="0" smtClean="0">
                <a:solidFill>
                  <a:schemeClr val="tx1"/>
                </a:solidFill>
                <a:latin typeface="+mn-lt"/>
                <a:ea typeface="+mn-ea"/>
                <a:cs typeface="+mn-cs"/>
              </a:rPr>
              <a:t> and others are</a:t>
            </a:r>
          </a:p>
          <a:p>
            <a:r>
              <a:rPr lang="en-US" sz="1200" kern="1200" baseline="0" dirty="0" smtClean="0">
                <a:solidFill>
                  <a:schemeClr val="tx1"/>
                </a:solidFill>
                <a:latin typeface="+mn-lt"/>
                <a:ea typeface="+mn-ea"/>
                <a:cs typeface="+mn-cs"/>
              </a:rPr>
              <a:t>creating environments that make HTML5/CSS3</a:t>
            </a:r>
          </a:p>
          <a:p>
            <a:r>
              <a:rPr lang="en-US" sz="1200" kern="1200" baseline="0" dirty="0" smtClean="0">
                <a:solidFill>
                  <a:schemeClr val="tx1"/>
                </a:solidFill>
                <a:latin typeface="+mn-lt"/>
                <a:ea typeface="+mn-ea"/>
                <a:cs typeface="+mn-cs"/>
              </a:rPr>
              <a:t>implementation as relatively simple as designing</a:t>
            </a:r>
          </a:p>
          <a:p>
            <a:r>
              <a:rPr lang="en-US" sz="1200" kern="1200" baseline="0" dirty="0" smtClean="0">
                <a:solidFill>
                  <a:schemeClr val="tx1"/>
                </a:solidFill>
                <a:latin typeface="+mn-lt"/>
                <a:ea typeface="+mn-ea"/>
                <a:cs typeface="+mn-cs"/>
              </a:rPr>
              <a:t>in Flash. With the new standards for mobile</a:t>
            </a:r>
          </a:p>
          <a:p>
            <a:r>
              <a:rPr lang="en-US" sz="1200" kern="1200" baseline="0" dirty="0" smtClean="0">
                <a:solidFill>
                  <a:schemeClr val="tx1"/>
                </a:solidFill>
                <a:latin typeface="+mn-lt"/>
                <a:ea typeface="+mn-ea"/>
                <a:cs typeface="+mn-cs"/>
              </a:rPr>
              <a:t>advertising units and best practices for</a:t>
            </a:r>
          </a:p>
          <a:p>
            <a:r>
              <a:rPr lang="en-US" sz="1200" kern="1200" baseline="0" dirty="0" smtClean="0">
                <a:solidFill>
                  <a:schemeClr val="tx1"/>
                </a:solidFill>
                <a:latin typeface="+mn-lt"/>
                <a:ea typeface="+mn-ea"/>
                <a:cs typeface="+mn-cs"/>
              </a:rPr>
              <a:t>touch-based experiences surfacing, mobile</a:t>
            </a:r>
          </a:p>
          <a:p>
            <a:r>
              <a:rPr lang="en-US" sz="1200" kern="1200" baseline="0" dirty="0" smtClean="0">
                <a:solidFill>
                  <a:schemeClr val="tx1"/>
                </a:solidFill>
                <a:latin typeface="+mn-lt"/>
                <a:ea typeface="+mn-ea"/>
                <a:cs typeface="+mn-cs"/>
              </a:rPr>
              <a:t>ad companies have also moved toward a</a:t>
            </a:r>
          </a:p>
          <a:p>
            <a:r>
              <a:rPr lang="en-US" sz="1200" kern="1200" baseline="0" dirty="0" smtClean="0">
                <a:solidFill>
                  <a:schemeClr val="tx1"/>
                </a:solidFill>
                <a:latin typeface="+mn-lt"/>
                <a:ea typeface="+mn-ea"/>
                <a:cs typeface="+mn-cs"/>
              </a:rPr>
              <a:t>trend of turnkey creative development.</a:t>
            </a:r>
          </a:p>
          <a:p>
            <a:r>
              <a:rPr lang="en-US" sz="1200" b="1" kern="1200" baseline="0" dirty="0" smtClean="0">
                <a:solidFill>
                  <a:schemeClr val="tx1"/>
                </a:solidFill>
                <a:latin typeface="+mn-lt"/>
                <a:ea typeface="+mn-ea"/>
                <a:cs typeface="+mn-cs"/>
              </a:rPr>
              <a:t>Computers Are Everywhere</a:t>
            </a:r>
          </a:p>
          <a:p>
            <a:r>
              <a:rPr lang="en-US" sz="1200" kern="1200" baseline="0" dirty="0" smtClean="0">
                <a:solidFill>
                  <a:schemeClr val="tx1"/>
                </a:solidFill>
                <a:latin typeface="+mn-lt"/>
                <a:ea typeface="+mn-ea"/>
                <a:cs typeface="+mn-cs"/>
              </a:rPr>
              <a:t>Technologists are quick to remind people that</a:t>
            </a:r>
          </a:p>
          <a:p>
            <a:r>
              <a:rPr lang="en-US" sz="1200" kern="1200" baseline="0" dirty="0" smtClean="0">
                <a:solidFill>
                  <a:schemeClr val="tx1"/>
                </a:solidFill>
                <a:latin typeface="+mn-lt"/>
                <a:ea typeface="+mn-ea"/>
                <a:cs typeface="+mn-cs"/>
              </a:rPr>
              <a:t>the computers they carry in their pockets are</a:t>
            </a:r>
          </a:p>
          <a:p>
            <a:r>
              <a:rPr lang="en-US" sz="1200" kern="1200" baseline="0" dirty="0" smtClean="0">
                <a:solidFill>
                  <a:schemeClr val="tx1"/>
                </a:solidFill>
                <a:latin typeface="+mn-lt"/>
                <a:ea typeface="+mn-ea"/>
                <a:cs typeface="+mn-cs"/>
              </a:rPr>
              <a:t>more powerful than the computers used to send</a:t>
            </a:r>
          </a:p>
          <a:p>
            <a:r>
              <a:rPr lang="en-US" sz="1200" kern="1200" baseline="0" dirty="0" smtClean="0">
                <a:solidFill>
                  <a:schemeClr val="tx1"/>
                </a:solidFill>
                <a:latin typeface="+mn-lt"/>
                <a:ea typeface="+mn-ea"/>
                <a:cs typeface="+mn-cs"/>
              </a:rPr>
              <a:t>man to the moon. While true, it’s also important</a:t>
            </a:r>
          </a:p>
          <a:p>
            <a:r>
              <a:rPr lang="en-US" sz="1200" kern="1200" baseline="0" dirty="0" smtClean="0">
                <a:solidFill>
                  <a:schemeClr val="tx1"/>
                </a:solidFill>
                <a:latin typeface="+mn-lt"/>
                <a:ea typeface="+mn-ea"/>
                <a:cs typeface="+mn-cs"/>
              </a:rPr>
              <a:t>to keep in mind that these computers are moving</a:t>
            </a:r>
          </a:p>
          <a:p>
            <a:r>
              <a:rPr lang="en-US" sz="1200" kern="1200" baseline="0" dirty="0" smtClean="0">
                <a:solidFill>
                  <a:schemeClr val="tx1"/>
                </a:solidFill>
                <a:latin typeface="+mn-lt"/>
                <a:ea typeface="+mn-ea"/>
                <a:cs typeface="+mn-cs"/>
              </a:rPr>
              <a:t>beyond </a:t>
            </a:r>
            <a:r>
              <a:rPr lang="en-US" sz="1200" kern="1200" baseline="0" dirty="0" err="1" smtClean="0">
                <a:solidFill>
                  <a:schemeClr val="tx1"/>
                </a:solidFill>
                <a:latin typeface="+mn-lt"/>
                <a:ea typeface="+mn-ea"/>
                <a:cs typeface="+mn-cs"/>
              </a:rPr>
              <a:t>smartphones</a:t>
            </a:r>
            <a:r>
              <a:rPr lang="en-US" sz="1200" kern="1200" baseline="0" dirty="0" smtClean="0">
                <a:solidFill>
                  <a:schemeClr val="tx1"/>
                </a:solidFill>
                <a:latin typeface="+mn-lt"/>
                <a:ea typeface="+mn-ea"/>
                <a:cs typeface="+mn-cs"/>
              </a:rPr>
              <a:t> and tablets and into</a:t>
            </a:r>
          </a:p>
          <a:p>
            <a:r>
              <a:rPr lang="en-US" sz="1200" kern="1200" baseline="0" dirty="0" smtClean="0">
                <a:solidFill>
                  <a:schemeClr val="tx1"/>
                </a:solidFill>
                <a:latin typeface="+mn-lt"/>
                <a:ea typeface="+mn-ea"/>
                <a:cs typeface="+mn-cs"/>
              </a:rPr>
              <a:t>televisions, cars, and even kitchen appliances.</a:t>
            </a:r>
          </a:p>
          <a:p>
            <a:r>
              <a:rPr lang="en-US" sz="1200" b="1" kern="1200" baseline="0" dirty="0" smtClean="0">
                <a:solidFill>
                  <a:schemeClr val="tx1"/>
                </a:solidFill>
                <a:latin typeface="+mn-lt"/>
                <a:ea typeface="+mn-ea"/>
                <a:cs typeface="+mn-cs"/>
              </a:rPr>
              <a:t>Real-time Lifestyles</a:t>
            </a:r>
          </a:p>
          <a:p>
            <a:r>
              <a:rPr lang="en-US" sz="1200" kern="1200" baseline="0" dirty="0" smtClean="0">
                <a:solidFill>
                  <a:schemeClr val="tx1"/>
                </a:solidFill>
                <a:latin typeface="+mn-lt"/>
                <a:ea typeface="+mn-ea"/>
                <a:cs typeface="+mn-cs"/>
              </a:rPr>
              <a:t>Consumers are inundated with real-time information. Status updates, photos, check-ins, email, text</a:t>
            </a:r>
          </a:p>
          <a:p>
            <a:r>
              <a:rPr lang="en-US" sz="1200" kern="1200" baseline="0" dirty="0" smtClean="0">
                <a:solidFill>
                  <a:schemeClr val="tx1"/>
                </a:solidFill>
                <a:latin typeface="+mn-lt"/>
                <a:ea typeface="+mn-ea"/>
                <a:cs typeface="+mn-cs"/>
              </a:rPr>
              <a:t>messaging, and chat are communication tools that increasingly demand quick response times and</a:t>
            </a:r>
          </a:p>
          <a:p>
            <a:r>
              <a:rPr lang="en-US" sz="1200" kern="1200" baseline="0" dirty="0" smtClean="0">
                <a:solidFill>
                  <a:schemeClr val="tx1"/>
                </a:solidFill>
                <a:latin typeface="+mn-lt"/>
                <a:ea typeface="+mn-ea"/>
                <a:cs typeface="+mn-cs"/>
              </a:rPr>
              <a:t>condition everyday people to essentially be “on call” to the demands of their new digital lifestyles.</a:t>
            </a:r>
          </a:p>
          <a:p>
            <a:r>
              <a:rPr lang="en-US" sz="1200" kern="1200" baseline="0" dirty="0" smtClean="0">
                <a:solidFill>
                  <a:schemeClr val="tx1"/>
                </a:solidFill>
                <a:latin typeface="+mn-lt"/>
                <a:ea typeface="+mn-ea"/>
                <a:cs typeface="+mn-cs"/>
              </a:rPr>
              <a:t>Proximity-based social networks are another interesting trend within the post-PC space. With </a:t>
            </a:r>
            <a:r>
              <a:rPr lang="en-US" sz="1200" kern="1200" baseline="0" dirty="0" err="1" smtClean="0">
                <a:solidFill>
                  <a:schemeClr val="tx1"/>
                </a:solidFill>
                <a:latin typeface="+mn-lt"/>
                <a:ea typeface="+mn-ea"/>
                <a:cs typeface="+mn-cs"/>
              </a:rPr>
              <a:t>untethered</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devices, it’s often more important to be connected to people nearby. This trend emerged early on with</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WiFi</a:t>
            </a:r>
            <a:r>
              <a:rPr lang="en-US" sz="1200" kern="1200" baseline="0" dirty="0" smtClean="0">
                <a:solidFill>
                  <a:schemeClr val="tx1"/>
                </a:solidFill>
                <a:latin typeface="+mn-lt"/>
                <a:ea typeface="+mn-ea"/>
                <a:cs typeface="+mn-cs"/>
              </a:rPr>
              <a:t> connectivity of the Nintendo DS, which connected nearby gamers for local multiplayer competitions.</a:t>
            </a:r>
          </a:p>
          <a:p>
            <a:r>
              <a:rPr lang="en-US" sz="1200" kern="1200" baseline="0" dirty="0" smtClean="0">
                <a:solidFill>
                  <a:schemeClr val="tx1"/>
                </a:solidFill>
                <a:latin typeface="+mn-lt"/>
                <a:ea typeface="+mn-ea"/>
                <a:cs typeface="+mn-cs"/>
              </a:rPr>
              <a:t>New proximity-based social networks can be seen in a service like Color, a small photo-sharing</a:t>
            </a:r>
          </a:p>
          <a:p>
            <a:r>
              <a:rPr lang="en-US" sz="1200" kern="1200" baseline="0" dirty="0" smtClean="0">
                <a:solidFill>
                  <a:schemeClr val="tx1"/>
                </a:solidFill>
                <a:latin typeface="+mn-lt"/>
                <a:ea typeface="+mn-ea"/>
                <a:cs typeface="+mn-cs"/>
              </a:rPr>
              <a:t>service that groups photos and videos together based on how close people are to each other, making</a:t>
            </a:r>
          </a:p>
          <a:p>
            <a:r>
              <a:rPr lang="en-US" sz="1200" kern="1200" baseline="0" dirty="0" smtClean="0">
                <a:solidFill>
                  <a:schemeClr val="tx1"/>
                </a:solidFill>
                <a:latin typeface="+mn-lt"/>
                <a:ea typeface="+mn-ea"/>
                <a:cs typeface="+mn-cs"/>
              </a:rPr>
              <a:t>it possible to create large media galleries from live events by aggregating nearby people’s content.</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Time-shifted Content Consumption</a:t>
            </a:r>
          </a:p>
          <a:p>
            <a:r>
              <a:rPr lang="en-US" sz="1200" kern="1200" baseline="0" dirty="0" smtClean="0">
                <a:solidFill>
                  <a:schemeClr val="tx1"/>
                </a:solidFill>
                <a:latin typeface="+mn-lt"/>
                <a:ea typeface="+mn-ea"/>
                <a:cs typeface="+mn-cs"/>
              </a:rPr>
              <a:t>People are enabled to consume content whenever</a:t>
            </a:r>
          </a:p>
          <a:p>
            <a:r>
              <a:rPr lang="en-US" sz="1200" kern="1200" baseline="0" dirty="0" smtClean="0">
                <a:solidFill>
                  <a:schemeClr val="tx1"/>
                </a:solidFill>
                <a:latin typeface="+mn-lt"/>
                <a:ea typeface="+mn-ea"/>
                <a:cs typeface="+mn-cs"/>
              </a:rPr>
              <a:t>they want to, on any device. Regardless of whether</a:t>
            </a:r>
          </a:p>
          <a:p>
            <a:r>
              <a:rPr lang="en-US" sz="1200" kern="1200" baseline="0" dirty="0" smtClean="0">
                <a:solidFill>
                  <a:schemeClr val="tx1"/>
                </a:solidFill>
                <a:latin typeface="+mn-lt"/>
                <a:ea typeface="+mn-ea"/>
                <a:cs typeface="+mn-cs"/>
              </a:rPr>
              <a:t>or not DVRs significantly impact TV advertising, the</a:t>
            </a:r>
          </a:p>
          <a:p>
            <a:r>
              <a:rPr lang="en-US" sz="1200" kern="1200" baseline="0" dirty="0" smtClean="0">
                <a:solidFill>
                  <a:schemeClr val="tx1"/>
                </a:solidFill>
                <a:latin typeface="+mn-lt"/>
                <a:ea typeface="+mn-ea"/>
                <a:cs typeface="+mn-cs"/>
              </a:rPr>
              <a:t>technology has created a consumer expectation of</a:t>
            </a:r>
          </a:p>
          <a:p>
            <a:r>
              <a:rPr lang="en-US" sz="1200" kern="1200" baseline="0" dirty="0" smtClean="0">
                <a:solidFill>
                  <a:schemeClr val="tx1"/>
                </a:solidFill>
                <a:latin typeface="+mn-lt"/>
                <a:ea typeface="+mn-ea"/>
                <a:cs typeface="+mn-cs"/>
              </a:rPr>
              <a:t>on-demand content that fits into individual schedules.</a:t>
            </a:r>
          </a:p>
          <a:p>
            <a:r>
              <a:rPr lang="en-US" sz="1200" kern="1200" baseline="0" dirty="0" smtClean="0">
                <a:solidFill>
                  <a:schemeClr val="tx1"/>
                </a:solidFill>
                <a:latin typeface="+mn-lt"/>
                <a:ea typeface="+mn-ea"/>
                <a:cs typeface="+mn-cs"/>
              </a:rPr>
              <a:t>Consumers overcame the restrictions of TV schedules</a:t>
            </a:r>
          </a:p>
          <a:p>
            <a:r>
              <a:rPr lang="en-US" sz="1200" kern="1200" baseline="0" dirty="0" smtClean="0">
                <a:solidFill>
                  <a:schemeClr val="tx1"/>
                </a:solidFill>
                <a:latin typeface="+mn-lt"/>
                <a:ea typeface="+mn-ea"/>
                <a:cs typeface="+mn-cs"/>
              </a:rPr>
              <a:t>with the DVR, and they have moved that expectation</a:t>
            </a:r>
          </a:p>
          <a:p>
            <a:r>
              <a:rPr lang="en-US" sz="1200" kern="1200" baseline="0" dirty="0" smtClean="0">
                <a:solidFill>
                  <a:schemeClr val="tx1"/>
                </a:solidFill>
                <a:latin typeface="+mn-lt"/>
                <a:ea typeface="+mn-ea"/>
                <a:cs typeface="+mn-cs"/>
              </a:rPr>
              <a:t>into post-PC media consumption as well.</a:t>
            </a:r>
          </a:p>
          <a:p>
            <a:r>
              <a:rPr lang="en-US" sz="1200" kern="1200" baseline="0" dirty="0" smtClean="0">
                <a:solidFill>
                  <a:schemeClr val="tx1"/>
                </a:solidFill>
                <a:latin typeface="+mn-lt"/>
                <a:ea typeface="+mn-ea"/>
                <a:cs typeface="+mn-cs"/>
              </a:rPr>
              <a:t>One aspect of this trend is manifested in continuity</a:t>
            </a:r>
          </a:p>
          <a:p>
            <a:r>
              <a:rPr lang="en-US" sz="1200" kern="1200" baseline="0" dirty="0" smtClean="0">
                <a:solidFill>
                  <a:schemeClr val="tx1"/>
                </a:solidFill>
                <a:latin typeface="+mn-lt"/>
                <a:ea typeface="+mn-ea"/>
                <a:cs typeface="+mn-cs"/>
              </a:rPr>
              <a:t>across devices. Consumers are now coming to expect</a:t>
            </a:r>
          </a:p>
          <a:p>
            <a:r>
              <a:rPr lang="en-US" sz="1200" kern="1200" baseline="0" dirty="0" smtClean="0">
                <a:solidFill>
                  <a:schemeClr val="tx1"/>
                </a:solidFill>
                <a:latin typeface="+mn-lt"/>
                <a:ea typeface="+mn-ea"/>
                <a:cs typeface="+mn-cs"/>
              </a:rPr>
              <a:t>that if they begin to watch a program on Netflix</a:t>
            </a:r>
          </a:p>
          <a:p>
            <a:r>
              <a:rPr lang="en-US" sz="1200" kern="1200" baseline="0" dirty="0" smtClean="0">
                <a:solidFill>
                  <a:schemeClr val="tx1"/>
                </a:solidFill>
                <a:latin typeface="+mn-lt"/>
                <a:ea typeface="+mn-ea"/>
                <a:cs typeface="+mn-cs"/>
              </a:rPr>
              <a:t>on one device such as their Xbox, they should be</a:t>
            </a:r>
          </a:p>
          <a:p>
            <a:r>
              <a:rPr lang="en-US" sz="1200" kern="1200" baseline="0" dirty="0" smtClean="0">
                <a:solidFill>
                  <a:schemeClr val="tx1"/>
                </a:solidFill>
                <a:latin typeface="+mn-lt"/>
                <a:ea typeface="+mn-ea"/>
                <a:cs typeface="+mn-cs"/>
              </a:rPr>
              <a:t>able to continue to watch it on the go on their tablet</a:t>
            </a:r>
          </a:p>
          <a:p>
            <a:r>
              <a:rPr lang="en-US" sz="1200" kern="1200" baseline="0" dirty="0" smtClean="0">
                <a:solidFill>
                  <a:schemeClr val="tx1"/>
                </a:solidFill>
                <a:latin typeface="+mn-lt"/>
                <a:ea typeface="+mn-ea"/>
                <a:cs typeface="+mn-cs"/>
              </a:rPr>
              <a:t>after leaving the living room.</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Recommendation Addiction</a:t>
            </a:r>
          </a:p>
          <a:p>
            <a:r>
              <a:rPr lang="en-US" sz="1200" kern="1200" baseline="0" dirty="0" smtClean="0">
                <a:solidFill>
                  <a:schemeClr val="tx1"/>
                </a:solidFill>
                <a:latin typeface="+mn-lt"/>
                <a:ea typeface="+mn-ea"/>
                <a:cs typeface="+mn-cs"/>
              </a:rPr>
              <a:t>People have come to expect instant access to high quality information. For this reason, people are</a:t>
            </a:r>
          </a:p>
          <a:p>
            <a:r>
              <a:rPr lang="en-US" sz="1200" kern="1200" baseline="0" dirty="0" smtClean="0">
                <a:solidFill>
                  <a:schemeClr val="tx1"/>
                </a:solidFill>
                <a:latin typeface="+mn-lt"/>
                <a:ea typeface="+mn-ea"/>
                <a:cs typeface="+mn-cs"/>
              </a:rPr>
              <a:t>increasingly turning to trusted data sources before making decisions, which is having an impact on</a:t>
            </a:r>
          </a:p>
          <a:p>
            <a:r>
              <a:rPr lang="en-US" sz="1200" kern="1200" baseline="0" dirty="0" smtClean="0">
                <a:solidFill>
                  <a:schemeClr val="tx1"/>
                </a:solidFill>
                <a:latin typeface="+mn-lt"/>
                <a:ea typeface="+mn-ea"/>
                <a:cs typeface="+mn-cs"/>
              </a:rPr>
              <a:t>everything from shopping to health related topics.</a:t>
            </a:r>
          </a:p>
          <a:p>
            <a:r>
              <a:rPr lang="en-US" sz="1200" kern="1200" baseline="0" dirty="0" smtClean="0">
                <a:solidFill>
                  <a:schemeClr val="tx1"/>
                </a:solidFill>
                <a:latin typeface="+mn-lt"/>
                <a:ea typeface="+mn-ea"/>
                <a:cs typeface="+mn-cs"/>
              </a:rPr>
              <a:t>Whether it’s looking for recommendations on what products to buy or where to go eat, consumers</a:t>
            </a:r>
          </a:p>
          <a:p>
            <a:r>
              <a:rPr lang="en-US" sz="1200" kern="1200" baseline="0" dirty="0" smtClean="0">
                <a:solidFill>
                  <a:schemeClr val="tx1"/>
                </a:solidFill>
                <a:latin typeface="+mn-lt"/>
                <a:ea typeface="+mn-ea"/>
                <a:cs typeface="+mn-cs"/>
              </a:rPr>
              <a:t>are relying more on the advice of friends and trusted Internet sources to help make these decisions.</a:t>
            </a:r>
          </a:p>
          <a:p>
            <a:r>
              <a:rPr lang="en-US" sz="1200" kern="1200" baseline="0" dirty="0" smtClean="0">
                <a:solidFill>
                  <a:schemeClr val="tx1"/>
                </a:solidFill>
                <a:latin typeface="+mn-lt"/>
                <a:ea typeface="+mn-ea"/>
                <a:cs typeface="+mn-cs"/>
              </a:rPr>
              <a:t>Real-time feedback from sites like Twitter and </a:t>
            </a:r>
            <a:r>
              <a:rPr lang="en-US" sz="1200" kern="1200" baseline="0" dirty="0" err="1" smtClean="0">
                <a:solidFill>
                  <a:schemeClr val="tx1"/>
                </a:solidFill>
                <a:latin typeface="+mn-lt"/>
                <a:ea typeface="+mn-ea"/>
                <a:cs typeface="+mn-cs"/>
              </a:rPr>
              <a:t>Facebook</a:t>
            </a:r>
            <a:r>
              <a:rPr lang="en-US" sz="1200" kern="1200" baseline="0" dirty="0" smtClean="0">
                <a:solidFill>
                  <a:schemeClr val="tx1"/>
                </a:solidFill>
                <a:latin typeface="+mn-lt"/>
                <a:ea typeface="+mn-ea"/>
                <a:cs typeface="+mn-cs"/>
              </a:rPr>
              <a:t> make it easy for people to gauge their</a:t>
            </a:r>
          </a:p>
          <a:p>
            <a:r>
              <a:rPr lang="en-US" sz="1200" kern="1200" baseline="0" dirty="0" smtClean="0">
                <a:solidFill>
                  <a:schemeClr val="tx1"/>
                </a:solidFill>
                <a:latin typeface="+mn-lt"/>
                <a:ea typeface="+mn-ea"/>
                <a:cs typeface="+mn-cs"/>
              </a:rPr>
              <a:t>networks’ opinions on what to do and where to go.</a:t>
            </a:r>
          </a:p>
          <a:p>
            <a:r>
              <a:rPr lang="en-US" sz="1200" kern="1200" baseline="0" dirty="0" smtClean="0">
                <a:solidFill>
                  <a:schemeClr val="tx1"/>
                </a:solidFill>
                <a:latin typeface="+mn-lt"/>
                <a:ea typeface="+mn-ea"/>
                <a:cs typeface="+mn-cs"/>
              </a:rPr>
              <a:t>Other sites are focusing on becoming trusted sources for </a:t>
            </a:r>
            <a:r>
              <a:rPr lang="en-US" sz="1200" kern="1200" baseline="0" dirty="0" err="1" smtClean="0">
                <a:solidFill>
                  <a:schemeClr val="tx1"/>
                </a:solidFill>
                <a:latin typeface="+mn-lt"/>
                <a:ea typeface="+mn-ea"/>
                <a:cs typeface="+mn-cs"/>
              </a:rPr>
              <a:t>curating</a:t>
            </a:r>
            <a:r>
              <a:rPr lang="en-US" sz="1200" kern="1200" baseline="0" dirty="0" smtClean="0">
                <a:solidFill>
                  <a:schemeClr val="tx1"/>
                </a:solidFill>
                <a:latin typeface="+mn-lt"/>
                <a:ea typeface="+mn-ea"/>
                <a:cs typeface="+mn-cs"/>
              </a:rPr>
              <a:t> and personalizing recommendations.</a:t>
            </a:r>
          </a:p>
          <a:p>
            <a:r>
              <a:rPr lang="en-US" sz="1200" kern="1200" baseline="0" dirty="0" smtClean="0">
                <a:solidFill>
                  <a:schemeClr val="tx1"/>
                </a:solidFill>
                <a:latin typeface="+mn-lt"/>
                <a:ea typeface="+mn-ea"/>
                <a:cs typeface="+mn-cs"/>
              </a:rPr>
              <a:t>Instead of relying on a video store clerk to recommend a movie to watch, Netflix and other sites are</a:t>
            </a:r>
          </a:p>
          <a:p>
            <a:r>
              <a:rPr lang="en-US" sz="1200" kern="1200" baseline="0" dirty="0" smtClean="0">
                <a:solidFill>
                  <a:schemeClr val="tx1"/>
                </a:solidFill>
                <a:latin typeface="+mn-lt"/>
                <a:ea typeface="+mn-ea"/>
                <a:cs typeface="+mn-cs"/>
              </a:rPr>
              <a:t>using more sophisticated recommendation algorithms to simplify decision-making and increase the</a:t>
            </a:r>
          </a:p>
          <a:p>
            <a:r>
              <a:rPr lang="en-US" sz="1200" kern="1200" baseline="0" dirty="0" smtClean="0">
                <a:solidFill>
                  <a:schemeClr val="tx1"/>
                </a:solidFill>
                <a:latin typeface="+mn-lt"/>
                <a:ea typeface="+mn-ea"/>
                <a:cs typeface="+mn-cs"/>
              </a:rPr>
              <a:t>quality of the media experience through personalized suggestions tailored to the individual.</a:t>
            </a:r>
          </a:p>
          <a:p>
            <a:r>
              <a:rPr lang="en-US" sz="1200" b="1" kern="1200" baseline="0" dirty="0" smtClean="0">
                <a:solidFill>
                  <a:schemeClr val="tx1"/>
                </a:solidFill>
                <a:latin typeface="+mn-lt"/>
                <a:ea typeface="+mn-ea"/>
                <a:cs typeface="+mn-cs"/>
              </a:rPr>
              <a:t>Gone Gaming</a:t>
            </a:r>
          </a:p>
          <a:p>
            <a:r>
              <a:rPr lang="en-US" sz="1200" kern="1200" baseline="0" dirty="0" smtClean="0">
                <a:solidFill>
                  <a:schemeClr val="tx1"/>
                </a:solidFill>
                <a:latin typeface="+mn-lt"/>
                <a:ea typeface="+mn-ea"/>
                <a:cs typeface="+mn-cs"/>
              </a:rPr>
              <a:t>Video games have broken free of being media created primarily for teenage boys and young adult</a:t>
            </a:r>
          </a:p>
          <a:p>
            <a:r>
              <a:rPr lang="en-US" sz="1200" kern="1200" baseline="0" dirty="0" smtClean="0">
                <a:solidFill>
                  <a:schemeClr val="tx1"/>
                </a:solidFill>
                <a:latin typeface="+mn-lt"/>
                <a:ea typeface="+mn-ea"/>
                <a:cs typeface="+mn-cs"/>
              </a:rPr>
              <a:t>men to an easily accessible form of entertainment that now caters to all audiences. Casual games</a:t>
            </a:r>
          </a:p>
          <a:p>
            <a:r>
              <a:rPr lang="en-US" sz="1200" kern="1200" baseline="0" dirty="0" smtClean="0">
                <a:solidFill>
                  <a:schemeClr val="tx1"/>
                </a:solidFill>
                <a:latin typeface="+mn-lt"/>
                <a:ea typeface="+mn-ea"/>
                <a:cs typeface="+mn-cs"/>
              </a:rPr>
              <a:t>have become more popular, especially in the form of social games played on </a:t>
            </a:r>
            <a:r>
              <a:rPr lang="en-US" sz="1200" kern="1200" baseline="0" dirty="0" err="1" smtClean="0">
                <a:solidFill>
                  <a:schemeClr val="tx1"/>
                </a:solidFill>
                <a:latin typeface="+mn-lt"/>
                <a:ea typeface="+mn-ea"/>
                <a:cs typeface="+mn-cs"/>
              </a:rPr>
              <a:t>Facebook</a:t>
            </a:r>
            <a:r>
              <a:rPr lang="en-US" sz="1200" kern="1200" baseline="0" dirty="0" smtClean="0">
                <a:solidFill>
                  <a:schemeClr val="tx1"/>
                </a:solidFill>
                <a:latin typeface="+mn-lt"/>
                <a:ea typeface="+mn-ea"/>
                <a:cs typeface="+mn-cs"/>
              </a:rPr>
              <a:t>, and their</a:t>
            </a:r>
          </a:p>
          <a:p>
            <a:r>
              <a:rPr lang="en-US" sz="1200" kern="1200" baseline="0" dirty="0" smtClean="0">
                <a:solidFill>
                  <a:schemeClr val="tx1"/>
                </a:solidFill>
                <a:latin typeface="+mn-lt"/>
                <a:ea typeface="+mn-ea"/>
                <a:cs typeface="+mn-cs"/>
              </a:rPr>
              <a:t>popularity has successfully altered the entire gaming industry into one that develops</a:t>
            </a:r>
          </a:p>
          <a:p>
            <a:r>
              <a:rPr lang="en-US" sz="1200" kern="1200" baseline="0" dirty="0" smtClean="0">
                <a:solidFill>
                  <a:schemeClr val="tx1"/>
                </a:solidFill>
                <a:latin typeface="+mn-lt"/>
                <a:ea typeface="+mn-ea"/>
                <a:cs typeface="+mn-cs"/>
              </a:rPr>
              <a:t>fun gaming experiences for all audiences.</a:t>
            </a:r>
          </a:p>
          <a:p>
            <a:r>
              <a:rPr lang="en-US" sz="1200" kern="1200" baseline="0" dirty="0" smtClean="0">
                <a:solidFill>
                  <a:schemeClr val="tx1"/>
                </a:solidFill>
                <a:latin typeface="+mn-lt"/>
                <a:ea typeface="+mn-ea"/>
                <a:cs typeface="+mn-cs"/>
              </a:rPr>
              <a:t>The growth of gaming has also led to new revenue sources for everyone involved in the industry.</a:t>
            </a:r>
          </a:p>
          <a:p>
            <a:r>
              <a:rPr lang="en-US" sz="1200" kern="1200" baseline="0" dirty="0" smtClean="0">
                <a:solidFill>
                  <a:schemeClr val="tx1"/>
                </a:solidFill>
                <a:latin typeface="+mn-lt"/>
                <a:ea typeface="+mn-ea"/>
                <a:cs typeface="+mn-cs"/>
              </a:rPr>
              <a:t>Advertising revenue within gaming is looking to grow, as more brands are taking in-game advertising</a:t>
            </a:r>
          </a:p>
          <a:p>
            <a:r>
              <a:rPr lang="en-US" sz="1200" kern="1200" baseline="0" dirty="0" smtClean="0">
                <a:solidFill>
                  <a:schemeClr val="tx1"/>
                </a:solidFill>
                <a:latin typeface="+mn-lt"/>
                <a:ea typeface="+mn-ea"/>
                <a:cs typeface="+mn-cs"/>
              </a:rPr>
              <a:t>seriously when it comes to working with social and mobile games. Whether it’s a promotion of branded</a:t>
            </a:r>
          </a:p>
          <a:p>
            <a:r>
              <a:rPr lang="en-US" sz="1200" kern="1200" baseline="0" dirty="0" smtClean="0">
                <a:solidFill>
                  <a:schemeClr val="tx1"/>
                </a:solidFill>
                <a:latin typeface="+mn-lt"/>
                <a:ea typeface="+mn-ea"/>
                <a:cs typeface="+mn-cs"/>
              </a:rPr>
              <a:t>virtual goods in a game or giving real world rewards such as coupons for beating the boss on level 3,</a:t>
            </a:r>
          </a:p>
          <a:p>
            <a:r>
              <a:rPr lang="en-US" sz="1200" kern="1200" baseline="0" dirty="0" smtClean="0">
                <a:solidFill>
                  <a:schemeClr val="tx1"/>
                </a:solidFill>
                <a:latin typeface="+mn-lt"/>
                <a:ea typeface="+mn-ea"/>
                <a:cs typeface="+mn-cs"/>
              </a:rPr>
              <a:t>brands are finding new ways to reach gaming audiences, with surprising results.</a:t>
            </a:r>
          </a:p>
          <a:p>
            <a:endParaRPr lang="en-US" sz="1200" kern="1200" baseline="0" dirty="0" smtClean="0">
              <a:solidFill>
                <a:schemeClr val="tx1"/>
              </a:solidFill>
              <a:latin typeface="+mn-lt"/>
              <a:ea typeface="+mn-ea"/>
              <a:cs typeface="+mn-cs"/>
            </a:endParaRPr>
          </a:p>
          <a:p>
            <a:r>
              <a:rPr lang="en-US" sz="1200" kern="1200" baseline="0" smtClean="0">
                <a:solidFill>
                  <a:schemeClr val="tx1"/>
                </a:solidFill>
                <a:latin typeface="+mn-lt"/>
                <a:ea typeface="+mn-ea"/>
                <a:cs typeface="+mn-cs"/>
              </a:rPr>
              <a:t>Source: </a:t>
            </a:r>
            <a:r>
              <a:rPr lang="en-US" sz="1200" b="1" kern="1200" baseline="0" smtClean="0">
                <a:solidFill>
                  <a:schemeClr val="tx1"/>
                </a:solidFill>
                <a:latin typeface="+mn-lt"/>
                <a:ea typeface="+mn-ea"/>
                <a:cs typeface="+mn-cs"/>
              </a:rPr>
              <a:t>Moxie Q3-2011 Trends Report</a:t>
            </a:r>
            <a:endParaRPr lang="en-US" dirty="0"/>
          </a:p>
        </p:txBody>
      </p:sp>
      <p:sp>
        <p:nvSpPr>
          <p:cNvPr id="4" name="Slide Number Placeholder 3"/>
          <p:cNvSpPr>
            <a:spLocks noGrp="1"/>
          </p:cNvSpPr>
          <p:nvPr>
            <p:ph type="sldNum" sz="quarter" idx="10"/>
          </p:nvPr>
        </p:nvSpPr>
        <p:spPr/>
        <p:txBody>
          <a:bodyPr/>
          <a:lstStyle/>
          <a:p>
            <a:fld id="{C0F216BE-251E-4B26-BECE-C69EB6C3DD1A}" type="slidenum">
              <a:rPr lang="en-US" smtClean="0"/>
              <a:pPr/>
              <a:t>56</a:t>
            </a:fld>
            <a:endParaRPr lang="en-US"/>
          </a:p>
        </p:txBody>
      </p:sp>
    </p:spTree>
    <p:extLst>
      <p:ext uri="{BB962C8B-B14F-4D97-AF65-F5344CB8AC3E}">
        <p14:creationId xmlns:p14="http://schemas.microsoft.com/office/powerpoint/2010/main" val="2913487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http://www.macobserver.com/tmo/article/ios_web_traffic_share_now_over_60/</a:t>
            </a:r>
            <a:endParaRPr lang="en-US" dirty="0"/>
          </a:p>
        </p:txBody>
      </p:sp>
      <p:sp>
        <p:nvSpPr>
          <p:cNvPr id="4" name="Slide Number Placeholder 3"/>
          <p:cNvSpPr>
            <a:spLocks noGrp="1"/>
          </p:cNvSpPr>
          <p:nvPr>
            <p:ph type="sldNum" sz="quarter" idx="10"/>
          </p:nvPr>
        </p:nvSpPr>
        <p:spPr/>
        <p:txBody>
          <a:bodyPr/>
          <a:lstStyle/>
          <a:p>
            <a:fld id="{C0F216BE-251E-4B26-BECE-C69EB6C3DD1A}" type="slidenum">
              <a:rPr lang="en-US" smtClean="0"/>
              <a:pPr/>
              <a:t>57</a:t>
            </a:fld>
            <a:endParaRPr lang="en-US"/>
          </a:p>
        </p:txBody>
      </p:sp>
    </p:spTree>
    <p:extLst>
      <p:ext uri="{BB962C8B-B14F-4D97-AF65-F5344CB8AC3E}">
        <p14:creationId xmlns:p14="http://schemas.microsoft.com/office/powerpoint/2010/main" val="1167966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b="1" dirty="0" smtClean="0"/>
              <a:t>Tablets Aren’t Mobile</a:t>
            </a:r>
          </a:p>
          <a:p>
            <a:r>
              <a:rPr lang="en-US" dirty="0" smtClean="0"/>
              <a:t>Tablet owners are primarily using these devices at home, not on the go. Therefore, tablets shouldn’t</a:t>
            </a:r>
            <a:r>
              <a:rPr lang="en-US" baseline="0" dirty="0" smtClean="0"/>
              <a:t> </a:t>
            </a:r>
            <a:r>
              <a:rPr lang="en-US" dirty="0" smtClean="0"/>
              <a:t>be part of “mobile” strategy.</a:t>
            </a:r>
          </a:p>
          <a:p>
            <a:r>
              <a:rPr lang="en-US" dirty="0" smtClean="0"/>
              <a:t>2. </a:t>
            </a:r>
            <a:r>
              <a:rPr lang="en-US" b="1" dirty="0" smtClean="0"/>
              <a:t>Leapfrogging to Post-PC Lifestyles</a:t>
            </a:r>
          </a:p>
          <a:p>
            <a:r>
              <a:rPr lang="en-US" dirty="0" smtClean="0"/>
              <a:t>It is more comfortable using their smartphones and tablets than using</a:t>
            </a:r>
            <a:r>
              <a:rPr lang="en-US" baseline="0" dirty="0" smtClean="0"/>
              <a:t> </a:t>
            </a:r>
            <a:r>
              <a:rPr lang="en-US" dirty="0" smtClean="0"/>
              <a:t>PCs and laptops. Other studies have shown that a growing portion of the United States are relying only</a:t>
            </a:r>
            <a:r>
              <a:rPr lang="en-US" baseline="0" dirty="0" smtClean="0"/>
              <a:t> </a:t>
            </a:r>
            <a:r>
              <a:rPr lang="en-US" dirty="0" smtClean="0"/>
              <a:t>on their smartphones for Internet access, so this behavior is likely to increase as more people purchase</a:t>
            </a:r>
            <a:r>
              <a:rPr lang="en-US" baseline="0" dirty="0" smtClean="0"/>
              <a:t> </a:t>
            </a:r>
            <a:r>
              <a:rPr lang="en-US" dirty="0" smtClean="0"/>
              <a:t>these powerful wireless devices.</a:t>
            </a:r>
          </a:p>
          <a:p>
            <a:r>
              <a:rPr lang="en-US" dirty="0" smtClean="0"/>
              <a:t>3. </a:t>
            </a:r>
            <a:r>
              <a:rPr lang="en-US" sz="1200" b="1" i="0" u="none" strike="noStrike" kern="1200" baseline="0" dirty="0" smtClean="0">
                <a:solidFill>
                  <a:schemeClr val="tx1"/>
                </a:solidFill>
                <a:latin typeface="+mn-lt"/>
                <a:ea typeface="+mn-ea"/>
                <a:cs typeface="+mn-cs"/>
              </a:rPr>
              <a:t>They’d Rather Read on Tablets</a:t>
            </a:r>
          </a:p>
          <a:p>
            <a:r>
              <a:rPr lang="en-US" sz="1200" b="0" i="0" u="none" strike="noStrike" kern="1200" baseline="0" dirty="0" smtClean="0">
                <a:solidFill>
                  <a:schemeClr val="tx1"/>
                </a:solidFill>
                <a:latin typeface="+mn-lt"/>
                <a:ea typeface="+mn-ea"/>
                <a:cs typeface="+mn-cs"/>
              </a:rPr>
              <a:t>There seems to be a common sentiment among observers of the </a:t>
            </a:r>
            <a:r>
              <a:rPr lang="en-US" sz="1200" b="0" i="0" u="none" strike="noStrike" kern="1200" baseline="0" dirty="0" err="1" smtClean="0">
                <a:solidFill>
                  <a:schemeClr val="tx1"/>
                </a:solidFill>
                <a:latin typeface="+mn-lt"/>
                <a:ea typeface="+mn-ea"/>
                <a:cs typeface="+mn-cs"/>
              </a:rPr>
              <a:t>eReader</a:t>
            </a:r>
            <a:r>
              <a:rPr lang="en-US" sz="1200" b="0" i="0" u="none" strike="noStrike" kern="1200" baseline="0" dirty="0" smtClean="0">
                <a:solidFill>
                  <a:schemeClr val="tx1"/>
                </a:solidFill>
                <a:latin typeface="+mn-lt"/>
                <a:ea typeface="+mn-ea"/>
                <a:cs typeface="+mn-cs"/>
              </a:rPr>
              <a:t> and tablet markets that people will always prefer reading</a:t>
            </a:r>
          </a:p>
          <a:p>
            <a:r>
              <a:rPr lang="en-US" sz="1200" b="0" i="0" u="none" strike="noStrike" kern="1200" baseline="0" dirty="0" smtClean="0">
                <a:solidFill>
                  <a:schemeClr val="tx1"/>
                </a:solidFill>
                <a:latin typeface="+mn-lt"/>
                <a:ea typeface="+mn-ea"/>
                <a:cs typeface="+mn-cs"/>
              </a:rPr>
              <a:t>on books and magazines. Within a year of the first </a:t>
            </a:r>
            <a:r>
              <a:rPr lang="en-US" sz="1200" b="0" i="0" u="none" strike="noStrike" kern="1200" baseline="0" dirty="0" err="1" smtClean="0">
                <a:solidFill>
                  <a:schemeClr val="tx1"/>
                </a:solidFill>
                <a:latin typeface="+mn-lt"/>
                <a:ea typeface="+mn-ea"/>
                <a:cs typeface="+mn-cs"/>
              </a:rPr>
              <a:t>iPad’s</a:t>
            </a:r>
            <a:r>
              <a:rPr lang="en-US" sz="1200" b="0" i="0" u="none" strike="noStrike" kern="1200" baseline="0" dirty="0" smtClean="0">
                <a:solidFill>
                  <a:schemeClr val="tx1"/>
                </a:solidFill>
                <a:latin typeface="+mn-lt"/>
                <a:ea typeface="+mn-ea"/>
                <a:cs typeface="+mn-cs"/>
              </a:rPr>
              <a:t> launch, 85% of the respondents indicated that they prefer reading on tablets/</a:t>
            </a:r>
          </a:p>
          <a:p>
            <a:r>
              <a:rPr lang="en-US" sz="1200" b="0" i="0" u="none" strike="noStrike" kern="1200" baseline="0" dirty="0" smtClean="0">
                <a:solidFill>
                  <a:schemeClr val="tx1"/>
                </a:solidFill>
                <a:latin typeface="+mn-lt"/>
                <a:ea typeface="+mn-ea"/>
                <a:cs typeface="+mn-cs"/>
              </a:rPr>
              <a:t>smartphones to newspapers/magazines.</a:t>
            </a:r>
          </a:p>
          <a:p>
            <a:r>
              <a:rPr lang="en-US" sz="1200" b="0" i="0" u="none" strike="noStrike" kern="1200" baseline="0" dirty="0" smtClean="0">
                <a:solidFill>
                  <a:schemeClr val="tx1"/>
                </a:solidFill>
                <a:latin typeface="+mn-lt"/>
                <a:ea typeface="+mn-ea"/>
                <a:cs typeface="+mn-cs"/>
              </a:rPr>
              <a:t>4. </a:t>
            </a:r>
            <a:r>
              <a:rPr lang="en-US" sz="1200" b="1" i="0" u="none" strike="noStrike" kern="1200" baseline="0" dirty="0" smtClean="0">
                <a:solidFill>
                  <a:schemeClr val="tx1"/>
                </a:solidFill>
                <a:latin typeface="+mn-lt"/>
                <a:ea typeface="+mn-ea"/>
                <a:cs typeface="+mn-cs"/>
              </a:rPr>
              <a:t>Ad-Supported Hardware Is Appealing</a:t>
            </a:r>
          </a:p>
          <a:p>
            <a:r>
              <a:rPr lang="en-US" sz="1200" b="0" i="0" u="none" strike="noStrike" kern="1200" baseline="0" dirty="0" smtClean="0">
                <a:solidFill>
                  <a:schemeClr val="tx1"/>
                </a:solidFill>
                <a:latin typeface="+mn-lt"/>
                <a:ea typeface="+mn-ea"/>
                <a:cs typeface="+mn-cs"/>
              </a:rPr>
              <a:t>The ad-supported Amazon Kindle is already the highest selling product in Amazon’s </a:t>
            </a:r>
            <a:r>
              <a:rPr lang="en-US" sz="1200" b="0" i="0" u="none" strike="noStrike" kern="1200" baseline="0" dirty="0" err="1" smtClean="0">
                <a:solidFill>
                  <a:schemeClr val="tx1"/>
                </a:solidFill>
                <a:latin typeface="+mn-lt"/>
                <a:ea typeface="+mn-ea"/>
                <a:cs typeface="+mn-cs"/>
              </a:rPr>
              <a:t>eReader</a:t>
            </a:r>
            <a:r>
              <a:rPr lang="en-US" sz="1200" b="0" i="0" u="none" strike="noStrike" kern="1200" baseline="0" dirty="0" smtClean="0">
                <a:solidFill>
                  <a:schemeClr val="tx1"/>
                </a:solidFill>
                <a:latin typeface="+mn-lt"/>
                <a:ea typeface="+mn-ea"/>
                <a:cs typeface="+mn-cs"/>
              </a:rPr>
              <a:t> line. How receptive consumers are to ad-supported hardware if it results in a cheaper price? 73% indicated they would be willing to pay for ad-supported devices.</a:t>
            </a:r>
            <a:endParaRPr lang="en-US" dirty="0"/>
          </a:p>
        </p:txBody>
      </p:sp>
      <p:sp>
        <p:nvSpPr>
          <p:cNvPr id="4" name="Slide Number Placeholder 3"/>
          <p:cNvSpPr>
            <a:spLocks noGrp="1"/>
          </p:cNvSpPr>
          <p:nvPr>
            <p:ph type="sldNum" sz="quarter" idx="10"/>
          </p:nvPr>
        </p:nvSpPr>
        <p:spPr/>
        <p:txBody>
          <a:bodyPr/>
          <a:lstStyle/>
          <a:p>
            <a:fld id="{C0F216BE-251E-4B26-BECE-C69EB6C3DD1A}" type="slidenum">
              <a:rPr lang="en-US" smtClean="0"/>
              <a:pPr/>
              <a:t>58</a:t>
            </a:fld>
            <a:endParaRPr lang="en-US"/>
          </a:p>
        </p:txBody>
      </p:sp>
    </p:spTree>
    <p:extLst>
      <p:ext uri="{BB962C8B-B14F-4D97-AF65-F5344CB8AC3E}">
        <p14:creationId xmlns:p14="http://schemas.microsoft.com/office/powerpoint/2010/main" val="1968198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36537E-76D8-4C34-B168-BA58E76D71A7}" type="slidenum">
              <a:rPr lang="en-US" smtClean="0"/>
              <a:pPr/>
              <a:t>59</a:t>
            </a:fld>
            <a:endParaRPr lang="en-US"/>
          </a:p>
        </p:txBody>
      </p:sp>
    </p:spTree>
    <p:extLst>
      <p:ext uri="{BB962C8B-B14F-4D97-AF65-F5344CB8AC3E}">
        <p14:creationId xmlns:p14="http://schemas.microsoft.com/office/powerpoint/2010/main" val="240776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36537E-76D8-4C34-B168-BA58E76D71A7}" type="slidenum">
              <a:rPr lang="en-US" smtClean="0"/>
              <a:pPr/>
              <a:t>60</a:t>
            </a:fld>
            <a:endParaRPr lang="en-US"/>
          </a:p>
        </p:txBody>
      </p:sp>
    </p:spTree>
    <p:extLst>
      <p:ext uri="{BB962C8B-B14F-4D97-AF65-F5344CB8AC3E}">
        <p14:creationId xmlns:p14="http://schemas.microsoft.com/office/powerpoint/2010/main" val="2090954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6537E-76D8-4C34-B168-BA58E76D71A7}" type="slidenum">
              <a:rPr lang="en-US" smtClean="0"/>
              <a:pPr/>
              <a:t>61</a:t>
            </a:fld>
            <a:endParaRPr lang="en-US"/>
          </a:p>
        </p:txBody>
      </p:sp>
    </p:spTree>
    <p:extLst>
      <p:ext uri="{BB962C8B-B14F-4D97-AF65-F5344CB8AC3E}">
        <p14:creationId xmlns:p14="http://schemas.microsoft.com/office/powerpoint/2010/main" val="216712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explosion in the use of computers began with 'Third Generation' computers. These relied Jack St. Claire </a:t>
            </a:r>
            <a:r>
              <a:rPr lang="en-US" dirty="0" err="1" smtClean="0"/>
              <a:t>Kilby's</a:t>
            </a:r>
            <a:r>
              <a:rPr lang="en-US" dirty="0" smtClean="0"/>
              <a:t> invention - the integrated circuit or microchip; the first integrated circuit was produced in September 1958 but computers using them didn't begin to appear until 1963. While large 'mainframes' such as the I.B.M. 360 increased storage and processing capabilities further, the integrated circuit allowed the development of Minicomputers that began to bring computing into many smaller businesses. Large scale integration of circuits led to the development of very small processing units, an early example of this is the processor used for </a:t>
            </a:r>
            <a:r>
              <a:rPr lang="en-US" dirty="0" err="1" smtClean="0"/>
              <a:t>analyising</a:t>
            </a:r>
            <a:r>
              <a:rPr lang="en-US" dirty="0" smtClean="0"/>
              <a:t> flight data in the US Navy's F14A `</a:t>
            </a:r>
            <a:r>
              <a:rPr lang="en-US" dirty="0" err="1" smtClean="0"/>
              <a:t>TomCat</a:t>
            </a:r>
            <a:r>
              <a:rPr lang="en-US" dirty="0" smtClean="0"/>
              <a:t>' fighter jet. This processor was developed by Steve Geller, Ray Holt and a team from </a:t>
            </a:r>
            <a:r>
              <a:rPr lang="en-US" dirty="0" err="1" smtClean="0"/>
              <a:t>AiResearch</a:t>
            </a:r>
            <a:r>
              <a:rPr lang="en-US" dirty="0" smtClean="0"/>
              <a:t> and American Microsystems.</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6</a:t>
            </a:fld>
            <a:endParaRPr lang="en-US"/>
          </a:p>
        </p:txBody>
      </p:sp>
    </p:spTree>
    <p:extLst>
      <p:ext uri="{BB962C8B-B14F-4D97-AF65-F5344CB8AC3E}">
        <p14:creationId xmlns:p14="http://schemas.microsoft.com/office/powerpoint/2010/main" val="4281751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http://allthingsd.com/20111102/dialing-up-20-years-of-gadget-reviews/#slideshow-1-1</a:t>
            </a:r>
            <a:endParaRPr lang="en-US" dirty="0"/>
          </a:p>
        </p:txBody>
      </p:sp>
      <p:sp>
        <p:nvSpPr>
          <p:cNvPr id="4" name="Slide Number Placeholder 3"/>
          <p:cNvSpPr>
            <a:spLocks noGrp="1"/>
          </p:cNvSpPr>
          <p:nvPr>
            <p:ph type="sldNum" sz="quarter" idx="10"/>
          </p:nvPr>
        </p:nvSpPr>
        <p:spPr/>
        <p:txBody>
          <a:bodyPr/>
          <a:lstStyle/>
          <a:p>
            <a:fld id="{C0F216BE-251E-4B26-BECE-C69EB6C3DD1A}" type="slidenum">
              <a:rPr lang="en-US" smtClean="0"/>
              <a:pPr/>
              <a:t>62</a:t>
            </a:fld>
            <a:endParaRPr lang="en-US"/>
          </a:p>
        </p:txBody>
      </p:sp>
    </p:spTree>
    <p:extLst>
      <p:ext uri="{BB962C8B-B14F-4D97-AF65-F5344CB8AC3E}">
        <p14:creationId xmlns:p14="http://schemas.microsoft.com/office/powerpoint/2010/main" val="805846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r>
              <a:rPr lang="en-US" dirty="0" smtClean="0"/>
              <a:t>http://www.huffingtonpost.com/2010/04/15/history-tablet-pc-photos_n_538806.html#s80379&amp;title=Google_Android_Tablet</a:t>
            </a:r>
          </a:p>
          <a:p>
            <a:r>
              <a:rPr lang="en-US" dirty="0" smtClean="0"/>
              <a:t>http://bestandroidtabletreviews.net/2011/08/the-timeline-of-the-tablet-pc-as-we-know-it/</a:t>
            </a:r>
            <a:endParaRPr lang="en-US" dirty="0"/>
          </a:p>
        </p:txBody>
      </p:sp>
      <p:sp>
        <p:nvSpPr>
          <p:cNvPr id="4" name="Slide Number Placeholder 3"/>
          <p:cNvSpPr>
            <a:spLocks noGrp="1"/>
          </p:cNvSpPr>
          <p:nvPr>
            <p:ph type="sldNum" sz="quarter" idx="10"/>
          </p:nvPr>
        </p:nvSpPr>
        <p:spPr/>
        <p:txBody>
          <a:bodyPr/>
          <a:lstStyle/>
          <a:p>
            <a:fld id="{C0F216BE-251E-4B26-BECE-C69EB6C3DD1A}" type="slidenum">
              <a:rPr lang="en-US" smtClean="0"/>
              <a:pPr/>
              <a:t>63</a:t>
            </a:fld>
            <a:endParaRPr lang="en-US"/>
          </a:p>
        </p:txBody>
      </p:sp>
    </p:spTree>
    <p:extLst>
      <p:ext uri="{BB962C8B-B14F-4D97-AF65-F5344CB8AC3E}">
        <p14:creationId xmlns:p14="http://schemas.microsoft.com/office/powerpoint/2010/main" val="65250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November 15th, 1971, Intel released the world's first commercial microprocessor, the 4004. Fourth generation computers were developed, using a microprocessor to locate much of the computer's processing abilities on a single (small) chip. Coupled with one of Intel's inventions - the RAM chip (Kilobits of memory on a single chip) - the microprocessor allowed fourth generation computers to be even smaller and faster than ever before. The 4004 was only capable of 60,000 instructions per second, but later processors (such as the 8086 that all of Intel's processors for the IBM PC and compatibles is based) brought ever increasing speed and power to the computers. Supercomputers of the era were immensely powerful, like the Cray-1 which could calculate 150 million floating point operations per second. The microprocessor allowed the development of microcomputers, personal computers that were small and cheap enough to be available to ordinary people. The first such personal computer was the MITS Altair 8800, released at the end of 1974, but it was followed by computers such as the Apple I &amp; II, Commodore PET and eventually the original IBM PC in 1981.</a:t>
            </a:r>
            <a:endParaRPr lang="en-US" dirty="0"/>
          </a:p>
        </p:txBody>
      </p:sp>
      <p:sp>
        <p:nvSpPr>
          <p:cNvPr id="4" name="Slide Number Placeholder 3"/>
          <p:cNvSpPr>
            <a:spLocks noGrp="1"/>
          </p:cNvSpPr>
          <p:nvPr>
            <p:ph type="sldNum" sz="quarter" idx="10"/>
          </p:nvPr>
        </p:nvSpPr>
        <p:spPr/>
        <p:txBody>
          <a:bodyPr/>
          <a:lstStyle/>
          <a:p>
            <a:fld id="{0DABF24B-1E7B-4D41-A71E-92C73FBBF103}" type="slidenum">
              <a:rPr lang="en-US" smtClean="0"/>
              <a:pPr/>
              <a:t>7</a:t>
            </a:fld>
            <a:endParaRPr lang="en-US"/>
          </a:p>
        </p:txBody>
      </p:sp>
    </p:spTree>
    <p:extLst>
      <p:ext uri="{BB962C8B-B14F-4D97-AF65-F5344CB8AC3E}">
        <p14:creationId xmlns:p14="http://schemas.microsoft.com/office/powerpoint/2010/main" val="3189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Although processing power and storage capacities have increased beyond all recognition since the 1970s the underlying technology of LSI (large scale integration) or VLSI (very large scale integration) microchips has remained basically the same, so it is widely regarded that most of today's computers still belong to the fourth generation. </a:t>
            </a:r>
            <a:endParaRPr lang="en-US"/>
          </a:p>
        </p:txBody>
      </p:sp>
      <p:sp>
        <p:nvSpPr>
          <p:cNvPr id="4" name="Slide Number Placeholder 3"/>
          <p:cNvSpPr>
            <a:spLocks noGrp="1"/>
          </p:cNvSpPr>
          <p:nvPr>
            <p:ph type="sldNum" sz="quarter" idx="10"/>
          </p:nvPr>
        </p:nvSpPr>
        <p:spPr/>
        <p:txBody>
          <a:bodyPr/>
          <a:lstStyle/>
          <a:p>
            <a:fld id="{0DABF24B-1E7B-4D41-A71E-92C73FBBF103}" type="slidenum">
              <a:rPr lang="en-US" smtClean="0"/>
              <a:pPr/>
              <a:t>8</a:t>
            </a:fld>
            <a:endParaRPr lang="en-US"/>
          </a:p>
        </p:txBody>
      </p:sp>
    </p:spTree>
    <p:extLst>
      <p:ext uri="{BB962C8B-B14F-4D97-AF65-F5344CB8AC3E}">
        <p14:creationId xmlns:p14="http://schemas.microsoft.com/office/powerpoint/2010/main" val="333557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0497B0B8-D504-4D74-B6E6-9015BAE9EF68}" type="slidenum">
              <a:rPr lang="en-US" altLang="en-US"/>
              <a:pPr/>
              <a:t>9</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879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F2F99-8835-40B8-8C5C-D213123BF138}" type="slidenum">
              <a:rPr lang="en-US" smtClean="0"/>
              <a:t>11</a:t>
            </a:fld>
            <a:endParaRPr lang="en-US"/>
          </a:p>
        </p:txBody>
      </p:sp>
    </p:spTree>
    <p:extLst>
      <p:ext uri="{BB962C8B-B14F-4D97-AF65-F5344CB8AC3E}">
        <p14:creationId xmlns:p14="http://schemas.microsoft.com/office/powerpoint/2010/main" val="328006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3</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0785269F-8876-4B9E-81A9-FB4E1AFDE852}" type="slidenum">
              <a:rPr lang="en-US" altLang="en-US"/>
              <a:pPr/>
              <a:t>16</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439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A279C5-7DEC-4F98-B166-3CEAD7B570F5}" type="datetime1">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4013996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8BAEB0-4FC9-4A9F-B453-6A68EE389D74}" type="datetime1">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126916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2EBA6-1774-4673-8FBA-FE2F1171C846}" type="datetime1">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80715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63200" cy="1143000"/>
          </a:xfrm>
        </p:spPr>
        <p:txBody>
          <a:bodyPr/>
          <a:lstStyle/>
          <a:p>
            <a:r>
              <a:rPr lang="en-US"/>
              <a:t>Click to edit Master title style</a:t>
            </a:r>
          </a:p>
        </p:txBody>
      </p:sp>
      <p:sp>
        <p:nvSpPr>
          <p:cNvPr id="3" name="Content Placeholder 2"/>
          <p:cNvSpPr>
            <a:spLocks noGrp="1"/>
          </p:cNvSpPr>
          <p:nvPr>
            <p:ph sz="half" idx="1"/>
          </p:nvPr>
        </p:nvSpPr>
        <p:spPr>
          <a:xfrm>
            <a:off x="1828800" y="1981200"/>
            <a:ext cx="9713384"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0" y="4114800"/>
            <a:ext cx="9713384"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564217" y="6265863"/>
            <a:ext cx="2540000" cy="457200"/>
          </a:xfrm>
        </p:spPr>
        <p:txBody>
          <a:bodyPr/>
          <a:lstStyle>
            <a:lvl1pPr>
              <a:defRPr/>
            </a:lvl1pPr>
          </a:lstStyle>
          <a:p>
            <a:fld id="{145D2A51-2746-4BB8-A3F4-CF69327053A3}" type="datetime1">
              <a:rPr lang="en-US" altLang="en-US" smtClean="0"/>
              <a:t>3/13/2014</a:t>
            </a:fld>
            <a:endParaRPr lang="en-US" altLang="en-US"/>
          </a:p>
        </p:txBody>
      </p:sp>
      <p:sp>
        <p:nvSpPr>
          <p:cNvPr id="6" name="Footer Placeholder 5"/>
          <p:cNvSpPr>
            <a:spLocks noGrp="1"/>
          </p:cNvSpPr>
          <p:nvPr>
            <p:ph type="ftr" sz="quarter" idx="11"/>
          </p:nvPr>
        </p:nvSpPr>
        <p:spPr>
          <a:xfrm>
            <a:off x="47752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347200" y="6248400"/>
            <a:ext cx="2540000" cy="457200"/>
          </a:xfrm>
        </p:spPr>
        <p:txBody>
          <a:bodyPr/>
          <a:lstStyle>
            <a:lvl1pPr>
              <a:defRPr/>
            </a:lvl1pPr>
          </a:lstStyle>
          <a:p>
            <a:r>
              <a:rPr lang="en-US" altLang="en-US"/>
              <a:t>3-</a:t>
            </a:r>
            <a:fld id="{C186EAFC-D3EB-4A07-8944-574542580B0E}" type="slidenum">
              <a:rPr lang="en-US" altLang="en-US"/>
              <a:pPr/>
              <a:t>‹#›</a:t>
            </a:fld>
            <a:endParaRPr lang="en-US" altLang="en-US"/>
          </a:p>
        </p:txBody>
      </p:sp>
    </p:spTree>
    <p:extLst>
      <p:ext uri="{BB962C8B-B14F-4D97-AF65-F5344CB8AC3E}">
        <p14:creationId xmlns:p14="http://schemas.microsoft.com/office/powerpoint/2010/main" val="31546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9A41BD-B005-4092-A977-B7E6B163FEB8}" type="datetime1">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349037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3317E-EC34-4DB0-948C-9E12835363D6}" type="datetime1">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147189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C4E891-1098-47FE-A5A7-02F78EAA25BF}" type="datetime1">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8199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DD488-730B-49FB-AA5C-A210DD9B95D8}" type="datetime1">
              <a:rPr lang="en-US" smtClean="0"/>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391098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78A99C-FFC2-43A9-92B0-A0D8CDF0C4CA}" type="datetime1">
              <a:rPr lang="en-US" smtClean="0"/>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233313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0D238-426C-4991-868D-9D11608E7583}" type="datetime1">
              <a:rPr lang="en-US" smtClean="0"/>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163221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EBF2F-8531-4442-B58B-3EF002DED633}" type="datetime1">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360117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739405-A6AF-4711-AEC1-AE08F7C8CD97}" type="datetime1">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BA17F-A10D-4E49-B572-0622EAE15C51}" type="slidenum">
              <a:rPr lang="en-US" smtClean="0"/>
              <a:t>‹#›</a:t>
            </a:fld>
            <a:endParaRPr lang="en-US"/>
          </a:p>
        </p:txBody>
      </p:sp>
    </p:spTree>
    <p:extLst>
      <p:ext uri="{BB962C8B-B14F-4D97-AF65-F5344CB8AC3E}">
        <p14:creationId xmlns:p14="http://schemas.microsoft.com/office/powerpoint/2010/main" val="341889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20B71-32FA-4C4F-882D-23321E745346}" type="datetime1">
              <a:rPr lang="en-US" smtClean="0"/>
              <a:t>3/13/2014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BA17F-A10D-4E49-B572-0622EAE15C51}" type="slidenum">
              <a:rPr lang="en-US" smtClean="0"/>
              <a:t>‹#›</a:t>
            </a:fld>
            <a:endParaRPr lang="en-US"/>
          </a:p>
        </p:txBody>
      </p:sp>
    </p:spTree>
    <p:extLst>
      <p:ext uri="{BB962C8B-B14F-4D97-AF65-F5344CB8AC3E}">
        <p14:creationId xmlns:p14="http://schemas.microsoft.com/office/powerpoint/2010/main" val="323548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intel.com/pressroom/kits/bios/moore.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Computer Hardware</a:t>
            </a:r>
            <a:endParaRPr lang="en-US" dirty="0"/>
          </a:p>
        </p:txBody>
      </p:sp>
      <p:sp>
        <p:nvSpPr>
          <p:cNvPr id="3" name="Subtitle 2"/>
          <p:cNvSpPr>
            <a:spLocks noGrp="1"/>
          </p:cNvSpPr>
          <p:nvPr>
            <p:ph type="subTitle" idx="1"/>
          </p:nvPr>
        </p:nvSpPr>
        <p:spPr/>
        <p:txBody>
          <a:bodyPr/>
          <a:lstStyle/>
          <a:p>
            <a:r>
              <a:rPr lang="en-US" dirty="0" smtClean="0"/>
              <a:t>CS105, UMass Boston</a:t>
            </a:r>
          </a:p>
          <a:p>
            <a:r>
              <a:rPr lang="en-US" dirty="0" smtClean="0"/>
              <a:t>Lecture: Yang Mu</a:t>
            </a:r>
            <a:endParaRPr lang="en-US" dirty="0"/>
          </a:p>
        </p:txBody>
      </p:sp>
      <p:sp>
        <p:nvSpPr>
          <p:cNvPr id="4" name="Date Placeholder 3"/>
          <p:cNvSpPr>
            <a:spLocks noGrp="1"/>
          </p:cNvSpPr>
          <p:nvPr>
            <p:ph type="dt" sz="half" idx="10"/>
          </p:nvPr>
        </p:nvSpPr>
        <p:spPr/>
        <p:txBody>
          <a:bodyPr/>
          <a:lstStyle/>
          <a:p>
            <a:fld id="{47C6BBDF-2095-4FAE-B517-771E08427573}" type="datetime1">
              <a:rPr lang="en-US" smtClean="0"/>
              <a:t>3/13/2014</a:t>
            </a:fld>
            <a:endParaRPr lang="en-US"/>
          </a:p>
        </p:txBody>
      </p:sp>
      <p:sp>
        <p:nvSpPr>
          <p:cNvPr id="5" name="Slide Number Placeholder 4"/>
          <p:cNvSpPr>
            <a:spLocks noGrp="1"/>
          </p:cNvSpPr>
          <p:nvPr>
            <p:ph type="sldNum" sz="quarter" idx="12"/>
          </p:nvPr>
        </p:nvSpPr>
        <p:spPr/>
        <p:txBody>
          <a:bodyPr/>
          <a:lstStyle/>
          <a:p>
            <a:fld id="{A53BA17F-A10D-4E49-B572-0622EAE15C51}" type="slidenum">
              <a:rPr lang="en-US" smtClean="0"/>
              <a:t>1</a:t>
            </a:fld>
            <a:endParaRPr lang="en-US"/>
          </a:p>
        </p:txBody>
      </p:sp>
    </p:spTree>
    <p:extLst>
      <p:ext uri="{BB962C8B-B14F-4D97-AF65-F5344CB8AC3E}">
        <p14:creationId xmlns:p14="http://schemas.microsoft.com/office/powerpoint/2010/main" val="1932945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877927" y="810523"/>
            <a:ext cx="8686800" cy="549275"/>
          </a:xfrm>
        </p:spPr>
        <p:txBody>
          <a:bodyPr>
            <a:normAutofit fontScale="90000"/>
          </a:bodyPr>
          <a:lstStyle/>
          <a:p>
            <a:r>
              <a:rPr lang="en-US" dirty="0"/>
              <a:t>What is a Computer?</a:t>
            </a:r>
          </a:p>
        </p:txBody>
      </p:sp>
      <p:sp>
        <p:nvSpPr>
          <p:cNvPr id="36867" name="Rectangle 1027"/>
          <p:cNvSpPr>
            <a:spLocks noGrp="1" noChangeArrowheads="1"/>
          </p:cNvSpPr>
          <p:nvPr>
            <p:ph type="body" idx="1"/>
          </p:nvPr>
        </p:nvSpPr>
        <p:spPr>
          <a:xfrm>
            <a:off x="877927" y="1708666"/>
            <a:ext cx="8459787" cy="4876800"/>
          </a:xfrm>
        </p:spPr>
        <p:txBody>
          <a:bodyPr/>
          <a:lstStyle/>
          <a:p>
            <a:pPr>
              <a:lnSpc>
                <a:spcPct val="90000"/>
              </a:lnSpc>
            </a:pPr>
            <a:r>
              <a:rPr lang="en-US" sz="3200" dirty="0"/>
              <a:t>Computer</a:t>
            </a:r>
            <a:endParaRPr lang="en-US" b="0" dirty="0"/>
          </a:p>
          <a:p>
            <a:pPr lvl="1" indent="-396875"/>
            <a:r>
              <a:rPr lang="en-US" dirty="0"/>
              <a:t>Device capable of performing computations and making logical decisions</a:t>
            </a:r>
          </a:p>
          <a:p>
            <a:pPr lvl="1" indent="-396875"/>
            <a:r>
              <a:rPr lang="en-US" dirty="0"/>
              <a:t>Computers process data under the control of sets of instructions called computer programs</a:t>
            </a:r>
          </a:p>
          <a:p>
            <a:pPr lvl="1" indent="-396875"/>
            <a:r>
              <a:rPr lang="en-US" i="1" dirty="0"/>
              <a:t>Personal computers</a:t>
            </a:r>
            <a:r>
              <a:rPr lang="en-US" dirty="0"/>
              <a:t>: economical enough for individual	</a:t>
            </a:r>
          </a:p>
          <a:p>
            <a:pPr lvl="1" indent="-396875"/>
            <a:r>
              <a:rPr lang="en-US" i="1" dirty="0"/>
              <a:t>Distributed computing</a:t>
            </a:r>
            <a:r>
              <a:rPr lang="en-US" dirty="0"/>
              <a:t>: computing distributed over networks</a:t>
            </a:r>
          </a:p>
          <a:p>
            <a:pPr lvl="1" indent="-396875"/>
            <a:r>
              <a:rPr lang="en-US" i="1" dirty="0"/>
              <a:t>Client/server computing</a:t>
            </a:r>
            <a:r>
              <a:rPr lang="en-US" dirty="0"/>
              <a:t>: sharing of information across computer networks between file servers and clients (personal computers) </a:t>
            </a:r>
          </a:p>
        </p:txBody>
      </p:sp>
      <p:sp>
        <p:nvSpPr>
          <p:cNvPr id="2" name="Date Placeholder 1"/>
          <p:cNvSpPr>
            <a:spLocks noGrp="1"/>
          </p:cNvSpPr>
          <p:nvPr>
            <p:ph type="dt" sz="half" idx="10"/>
          </p:nvPr>
        </p:nvSpPr>
        <p:spPr/>
        <p:txBody>
          <a:bodyPr/>
          <a:lstStyle/>
          <a:p>
            <a:fld id="{2BDC5E5D-6F33-4660-B3FF-B0A708ED3CCD}"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10</a:t>
            </a:fld>
            <a:endParaRPr lang="en-US"/>
          </a:p>
        </p:txBody>
      </p:sp>
    </p:spTree>
    <p:extLst>
      <p:ext uri="{BB962C8B-B14F-4D97-AF65-F5344CB8AC3E}">
        <p14:creationId xmlns:p14="http://schemas.microsoft.com/office/powerpoint/2010/main" val="30213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animEffect transition="in" filter="fade">
                                      <p:cBhvr>
                                        <p:cTn id="15" dur="500"/>
                                        <p:tgtEl>
                                          <p:spTgt spid="3686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867">
                                            <p:txEl>
                                              <p:pRg st="4" end="4"/>
                                            </p:txEl>
                                          </p:spTgt>
                                        </p:tgtEl>
                                        <p:attrNameLst>
                                          <p:attrName>style.visibility</p:attrName>
                                        </p:attrNameLst>
                                      </p:cBhvr>
                                      <p:to>
                                        <p:strVal val="visible"/>
                                      </p:to>
                                    </p:set>
                                    <p:animEffect transition="in" filter="fade">
                                      <p:cBhvr>
                                        <p:cTn id="20" dur="500"/>
                                        <p:tgtEl>
                                          <p:spTgt spid="3686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867">
                                            <p:txEl>
                                              <p:pRg st="5" end="5"/>
                                            </p:txEl>
                                          </p:spTgt>
                                        </p:tgtEl>
                                        <p:attrNameLst>
                                          <p:attrName>style.visibility</p:attrName>
                                        </p:attrNameLst>
                                      </p:cBhvr>
                                      <p:to>
                                        <p:strVal val="visible"/>
                                      </p:to>
                                    </p:set>
                                    <p:animEffect transition="in" filter="fade">
                                      <p:cBhvr>
                                        <p:cTn id="25"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What is a Computer? </a:t>
            </a:r>
            <a:r>
              <a:rPr lang="en-US" sz="1800"/>
              <a:t>(cont.)</a:t>
            </a:r>
          </a:p>
        </p:txBody>
      </p:sp>
      <p:sp>
        <p:nvSpPr>
          <p:cNvPr id="37891" name="Rectangle 3"/>
          <p:cNvSpPr>
            <a:spLocks noGrp="1" noChangeArrowheads="1"/>
          </p:cNvSpPr>
          <p:nvPr>
            <p:ph type="body" idx="1"/>
          </p:nvPr>
        </p:nvSpPr>
        <p:spPr>
          <a:xfrm>
            <a:off x="838200" y="1600200"/>
            <a:ext cx="7620000" cy="4446639"/>
          </a:xfrm>
        </p:spPr>
        <p:txBody>
          <a:bodyPr/>
          <a:lstStyle/>
          <a:p>
            <a:r>
              <a:rPr lang="en-US" sz="3200" dirty="0"/>
              <a:t>Computer Hardware</a:t>
            </a:r>
            <a:r>
              <a:rPr lang="en-US" dirty="0"/>
              <a:t> </a:t>
            </a:r>
          </a:p>
          <a:p>
            <a:pPr marL="455613" lvl="1" indent="-171450"/>
            <a:r>
              <a:rPr lang="en-US" dirty="0"/>
              <a:t>Various devices comprising a computer: </a:t>
            </a:r>
            <a:endParaRPr lang="en-US" sz="1800" dirty="0"/>
          </a:p>
          <a:p>
            <a:pPr marL="455613" lvl="1" indent="-171450"/>
            <a:r>
              <a:rPr lang="en-US" dirty="0"/>
              <a:t>Keyboard, screen, mouse, disks, memory, CD-ROM, and processing units</a:t>
            </a:r>
          </a:p>
          <a:p>
            <a:pPr marL="455613" lvl="1" indent="-171450"/>
            <a:r>
              <a:rPr lang="en-US" dirty="0" smtClean="0"/>
              <a:t>Hardware Trends: every year or two the following approximately double (Moore’s Law):</a:t>
            </a:r>
          </a:p>
          <a:p>
            <a:pPr marL="738188" lvl="2" indent="-168275"/>
            <a:r>
              <a:rPr lang="en-US" dirty="0" smtClean="0"/>
              <a:t>Amount of memory in which to execute programs</a:t>
            </a:r>
          </a:p>
          <a:p>
            <a:pPr marL="738188" lvl="2" indent="-168275"/>
            <a:r>
              <a:rPr lang="en-US" dirty="0" smtClean="0"/>
              <a:t>Amount of secondary storage (such as disk storage)</a:t>
            </a:r>
          </a:p>
          <a:p>
            <a:pPr marL="1020763" lvl="3" indent="-168275"/>
            <a:r>
              <a:rPr lang="en-US" dirty="0" smtClean="0"/>
              <a:t>Used to hold programs and data over the longer term</a:t>
            </a:r>
          </a:p>
          <a:p>
            <a:pPr marL="738188" lvl="2" indent="-168275"/>
            <a:r>
              <a:rPr lang="en-US" dirty="0" smtClean="0"/>
              <a:t>Processor speeds</a:t>
            </a:r>
          </a:p>
          <a:p>
            <a:pPr marL="1020763" lvl="3" indent="-168275"/>
            <a:r>
              <a:rPr lang="en-US" dirty="0" smtClean="0"/>
              <a:t>The speeds at which computers execute their programs</a:t>
            </a:r>
            <a:endParaRPr lang="en-US" dirty="0"/>
          </a:p>
        </p:txBody>
      </p:sp>
      <p:sp>
        <p:nvSpPr>
          <p:cNvPr id="2" name="Date Placeholder 1"/>
          <p:cNvSpPr>
            <a:spLocks noGrp="1"/>
          </p:cNvSpPr>
          <p:nvPr>
            <p:ph type="dt" sz="half" idx="10"/>
          </p:nvPr>
        </p:nvSpPr>
        <p:spPr/>
        <p:txBody>
          <a:bodyPr/>
          <a:lstStyle/>
          <a:p>
            <a:fld id="{56D69A0D-ECC1-400C-93AE-CC88C2E7AC1E}"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11</a:t>
            </a:fld>
            <a:endParaRPr lang="en-US"/>
          </a:p>
        </p:txBody>
      </p:sp>
    </p:spTree>
    <p:extLst>
      <p:ext uri="{BB962C8B-B14F-4D97-AF65-F5344CB8AC3E}">
        <p14:creationId xmlns:p14="http://schemas.microsoft.com/office/powerpoint/2010/main" val="13381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fade">
                                      <p:cBhvr>
                                        <p:cTn id="7" dur="500"/>
                                        <p:tgtEl>
                                          <p:spTgt spid="37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fade">
                                      <p:cBhvr>
                                        <p:cTn id="12" dur="500"/>
                                        <p:tgtEl>
                                          <p:spTgt spid="3789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fade">
                                      <p:cBhvr>
                                        <p:cTn id="17" dur="500"/>
                                        <p:tgtEl>
                                          <p:spTgt spid="37891">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7891">
                                            <p:txEl>
                                              <p:pRg st="5" end="5"/>
                                            </p:txEl>
                                          </p:spTgt>
                                        </p:tgtEl>
                                        <p:attrNameLst>
                                          <p:attrName>style.visibility</p:attrName>
                                        </p:attrNameLst>
                                      </p:cBhvr>
                                      <p:to>
                                        <p:strVal val="visible"/>
                                      </p:to>
                                    </p:set>
                                    <p:animEffect transition="in" filter="fade">
                                      <p:cBhvr>
                                        <p:cTn id="20" dur="500"/>
                                        <p:tgtEl>
                                          <p:spTgt spid="37891">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animEffect transition="in" filter="fade">
                                      <p:cBhvr>
                                        <p:cTn id="23" dur="500"/>
                                        <p:tgtEl>
                                          <p:spTgt spid="37891">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7891">
                                            <p:txEl>
                                              <p:pRg st="7" end="7"/>
                                            </p:txEl>
                                          </p:spTgt>
                                        </p:tgtEl>
                                        <p:attrNameLst>
                                          <p:attrName>style.visibility</p:attrName>
                                        </p:attrNameLst>
                                      </p:cBhvr>
                                      <p:to>
                                        <p:strVal val="visible"/>
                                      </p:to>
                                    </p:set>
                                    <p:animEffect transition="in" filter="fade">
                                      <p:cBhvr>
                                        <p:cTn id="26" dur="500"/>
                                        <p:tgtEl>
                                          <p:spTgt spid="37891">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7891">
                                            <p:txEl>
                                              <p:pRg st="8" end="8"/>
                                            </p:txEl>
                                          </p:spTgt>
                                        </p:tgtEl>
                                        <p:attrNameLst>
                                          <p:attrName>style.visibility</p:attrName>
                                        </p:attrNameLst>
                                      </p:cBhvr>
                                      <p:to>
                                        <p:strVal val="visible"/>
                                      </p:to>
                                    </p:set>
                                    <p:animEffect transition="in" filter="fade">
                                      <p:cBhvr>
                                        <p:cTn id="29" dur="500"/>
                                        <p:tgtEl>
                                          <p:spTgt spid="378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Moore's Law</a:t>
            </a:r>
          </a:p>
        </p:txBody>
      </p:sp>
      <p:sp>
        <p:nvSpPr>
          <p:cNvPr id="58371" name="Rectangle 3"/>
          <p:cNvSpPr>
            <a:spLocks noGrp="1" noChangeArrowheads="1"/>
          </p:cNvSpPr>
          <p:nvPr>
            <p:ph type="body" idx="1"/>
          </p:nvPr>
        </p:nvSpPr>
        <p:spPr>
          <a:xfrm>
            <a:off x="2209800" y="1524000"/>
            <a:ext cx="7772400" cy="4572000"/>
          </a:xfrm>
        </p:spPr>
        <p:txBody>
          <a:bodyPr/>
          <a:lstStyle/>
          <a:p>
            <a:r>
              <a:rPr lang="en-US"/>
              <a:t>Defined by </a:t>
            </a:r>
            <a:r>
              <a:rPr lang="en-US">
                <a:hlinkClick r:id="rId2"/>
              </a:rPr>
              <a:t>Dr. Gordon Moore </a:t>
            </a:r>
            <a:r>
              <a:rPr lang="en-US"/>
              <a:t>during the sixties.</a:t>
            </a:r>
          </a:p>
          <a:p>
            <a:r>
              <a:rPr lang="en-US"/>
              <a:t>Predicts an exponential increase in component density over time, with a doubling time of 18 months.</a:t>
            </a:r>
          </a:p>
          <a:p>
            <a:r>
              <a:rPr lang="en-US"/>
              <a:t>Applicable to microprocessors, DRAMs , DSPs and other microelectronics.</a:t>
            </a:r>
          </a:p>
          <a:p>
            <a:r>
              <a:rPr lang="en-US"/>
              <a:t>Monotonic increase in density observed since the 1960s.</a:t>
            </a:r>
          </a:p>
          <a:p>
            <a:endParaRPr lang="en-US"/>
          </a:p>
        </p:txBody>
      </p:sp>
      <p:sp>
        <p:nvSpPr>
          <p:cNvPr id="2" name="Date Placeholder 1"/>
          <p:cNvSpPr>
            <a:spLocks noGrp="1"/>
          </p:cNvSpPr>
          <p:nvPr>
            <p:ph type="dt" sz="half" idx="10"/>
          </p:nvPr>
        </p:nvSpPr>
        <p:spPr/>
        <p:txBody>
          <a:bodyPr/>
          <a:lstStyle/>
          <a:p>
            <a:fld id="{DA6DB56A-3B60-496E-97A0-14C55D65E920}"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12</a:t>
            </a:fld>
            <a:endParaRPr lang="en-US"/>
          </a:p>
        </p:txBody>
      </p:sp>
    </p:spTree>
    <p:extLst>
      <p:ext uri="{BB962C8B-B14F-4D97-AF65-F5344CB8AC3E}">
        <p14:creationId xmlns:p14="http://schemas.microsoft.com/office/powerpoint/2010/main" val="3090362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209800" y="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chemeClr val="tx2"/>
                </a:solidFill>
                <a:effectLst>
                  <a:outerShdw blurRad="38100" dist="38100" dir="2700000" algn="tl">
                    <a:srgbClr val="C0C0C0"/>
                  </a:outerShdw>
                </a:effectLst>
                <a:latin typeface="Arial" panose="020B0604020202020204" pitchFamily="34" charset="0"/>
              </a:defRPr>
            </a:lvl1pPr>
            <a:lvl2pPr algn="ctr">
              <a:defRPr sz="3600" b="1">
                <a:solidFill>
                  <a:schemeClr val="tx2"/>
                </a:solidFill>
                <a:effectLst>
                  <a:outerShdw blurRad="38100" dist="38100" dir="2700000" algn="tl">
                    <a:srgbClr val="C0C0C0"/>
                  </a:outerShdw>
                </a:effectLst>
                <a:latin typeface="Arial" panose="020B0604020202020204" pitchFamily="34" charset="0"/>
              </a:defRPr>
            </a:lvl2pPr>
            <a:lvl3pPr algn="ctr">
              <a:defRPr sz="3600" b="1">
                <a:solidFill>
                  <a:schemeClr val="tx2"/>
                </a:solidFill>
                <a:effectLst>
                  <a:outerShdw blurRad="38100" dist="38100" dir="2700000" algn="tl">
                    <a:srgbClr val="C0C0C0"/>
                  </a:outerShdw>
                </a:effectLst>
                <a:latin typeface="Arial" panose="020B0604020202020204" pitchFamily="34" charset="0"/>
              </a:defRPr>
            </a:lvl3pPr>
            <a:lvl4pPr algn="ctr">
              <a:defRPr sz="3600" b="1">
                <a:solidFill>
                  <a:schemeClr val="tx2"/>
                </a:solidFill>
                <a:effectLst>
                  <a:outerShdw blurRad="38100" dist="38100" dir="2700000" algn="tl">
                    <a:srgbClr val="C0C0C0"/>
                  </a:outerShdw>
                </a:effectLst>
                <a:latin typeface="Arial" panose="020B0604020202020204" pitchFamily="34" charset="0"/>
              </a:defRPr>
            </a:lvl4pPr>
            <a:lvl5pPr algn="ctr">
              <a:defRPr sz="3600" b="1">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defRPr>
            </a:lvl9pPr>
          </a:lstStyle>
          <a:p>
            <a:r>
              <a:rPr lang="en-US"/>
              <a:t>Moore’s Law - Density</a:t>
            </a:r>
          </a:p>
        </p:txBody>
      </p:sp>
      <p:pic>
        <p:nvPicPr>
          <p:cNvPr id="62467" name="Picture 3" descr="moo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00100"/>
            <a:ext cx="8534400" cy="60579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87BDB7A3-04D7-4103-A010-95D0814578E7}"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13</a:t>
            </a:fld>
            <a:endParaRPr lang="en-US"/>
          </a:p>
        </p:txBody>
      </p:sp>
    </p:spTree>
    <p:extLst>
      <p:ext uri="{BB962C8B-B14F-4D97-AF65-F5344CB8AC3E}">
        <p14:creationId xmlns:p14="http://schemas.microsoft.com/office/powerpoint/2010/main" val="113995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Moore's Law and Performance</a:t>
            </a:r>
          </a:p>
        </p:txBody>
      </p:sp>
      <p:sp>
        <p:nvSpPr>
          <p:cNvPr id="59395" name="Rectangle 3"/>
          <p:cNvSpPr>
            <a:spLocks noGrp="1" noChangeArrowheads="1"/>
          </p:cNvSpPr>
          <p:nvPr>
            <p:ph type="body" idx="1"/>
          </p:nvPr>
        </p:nvSpPr>
        <p:spPr>
          <a:xfrm>
            <a:off x="2209800" y="1447800"/>
            <a:ext cx="7772400" cy="4648200"/>
          </a:xfrm>
        </p:spPr>
        <p:txBody>
          <a:bodyPr/>
          <a:lstStyle/>
          <a:p>
            <a:pPr>
              <a:lnSpc>
                <a:spcPct val="90000"/>
              </a:lnSpc>
            </a:pPr>
            <a:r>
              <a:rPr lang="en-US" dirty="0"/>
              <a:t>The performance of computers is determined by architecture and clock speed.</a:t>
            </a:r>
          </a:p>
          <a:p>
            <a:pPr>
              <a:lnSpc>
                <a:spcPct val="90000"/>
              </a:lnSpc>
            </a:pPr>
            <a:r>
              <a:rPr lang="en-US" dirty="0"/>
              <a:t>Clock speed doubles over a 3 year period due to the scaling laws on chip.</a:t>
            </a:r>
          </a:p>
          <a:p>
            <a:pPr>
              <a:lnSpc>
                <a:spcPct val="90000"/>
              </a:lnSpc>
            </a:pPr>
            <a:r>
              <a:rPr lang="en-US" dirty="0"/>
              <a:t>Processors using identical or similar architectures gain performance directly as a function of Moore's Law.</a:t>
            </a:r>
          </a:p>
          <a:p>
            <a:pPr>
              <a:lnSpc>
                <a:spcPct val="90000"/>
              </a:lnSpc>
            </a:pPr>
            <a:r>
              <a:rPr lang="en-US" dirty="0"/>
              <a:t>Improvements in internal architecture can yield better gains than predicted by Moore's Law.</a:t>
            </a:r>
          </a:p>
          <a:p>
            <a:pPr>
              <a:lnSpc>
                <a:spcPct val="90000"/>
              </a:lnSpc>
            </a:pPr>
            <a:endParaRPr lang="en-US" dirty="0"/>
          </a:p>
        </p:txBody>
      </p:sp>
      <p:sp>
        <p:nvSpPr>
          <p:cNvPr id="2" name="Date Placeholder 1"/>
          <p:cNvSpPr>
            <a:spLocks noGrp="1"/>
          </p:cNvSpPr>
          <p:nvPr>
            <p:ph type="dt" sz="half" idx="10"/>
          </p:nvPr>
        </p:nvSpPr>
        <p:spPr/>
        <p:txBody>
          <a:bodyPr/>
          <a:lstStyle/>
          <a:p>
            <a:fld id="{4900CE7F-A93B-4843-B453-28A254A56646}"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14</a:t>
            </a:fld>
            <a:endParaRPr lang="en-US"/>
          </a:p>
        </p:txBody>
      </p:sp>
    </p:spTree>
    <p:extLst>
      <p:ext uri="{BB962C8B-B14F-4D97-AF65-F5344CB8AC3E}">
        <p14:creationId xmlns:p14="http://schemas.microsoft.com/office/powerpoint/2010/main" val="486316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09800" y="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b="1">
                <a:solidFill>
                  <a:schemeClr val="tx2"/>
                </a:solidFill>
                <a:effectLst>
                  <a:outerShdw blurRad="38100" dist="38100" dir="2700000" algn="tl">
                    <a:srgbClr val="C0C0C0"/>
                  </a:outerShdw>
                </a:effectLst>
                <a:latin typeface="Arial" panose="020B0604020202020204" pitchFamily="34" charset="0"/>
              </a:defRPr>
            </a:lvl1pPr>
            <a:lvl2pPr algn="ctr">
              <a:defRPr sz="3600" b="1">
                <a:solidFill>
                  <a:schemeClr val="tx2"/>
                </a:solidFill>
                <a:effectLst>
                  <a:outerShdw blurRad="38100" dist="38100" dir="2700000" algn="tl">
                    <a:srgbClr val="C0C0C0"/>
                  </a:outerShdw>
                </a:effectLst>
                <a:latin typeface="Arial" panose="020B0604020202020204" pitchFamily="34" charset="0"/>
              </a:defRPr>
            </a:lvl2pPr>
            <a:lvl3pPr algn="ctr">
              <a:defRPr sz="3600" b="1">
                <a:solidFill>
                  <a:schemeClr val="tx2"/>
                </a:solidFill>
                <a:effectLst>
                  <a:outerShdw blurRad="38100" dist="38100" dir="2700000" algn="tl">
                    <a:srgbClr val="C0C0C0"/>
                  </a:outerShdw>
                </a:effectLst>
                <a:latin typeface="Arial" panose="020B0604020202020204" pitchFamily="34" charset="0"/>
              </a:defRPr>
            </a:lvl3pPr>
            <a:lvl4pPr algn="ctr">
              <a:defRPr sz="3600" b="1">
                <a:solidFill>
                  <a:schemeClr val="tx2"/>
                </a:solidFill>
                <a:effectLst>
                  <a:outerShdw blurRad="38100" dist="38100" dir="2700000" algn="tl">
                    <a:srgbClr val="C0C0C0"/>
                  </a:outerShdw>
                </a:effectLst>
                <a:latin typeface="Arial" panose="020B0604020202020204" pitchFamily="34" charset="0"/>
              </a:defRPr>
            </a:lvl4pPr>
            <a:lvl5pPr algn="ctr">
              <a:defRPr sz="3600" b="1">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3600" b="1">
                <a:solidFill>
                  <a:schemeClr val="tx2"/>
                </a:solidFill>
                <a:effectLst>
                  <a:outerShdw blurRad="38100" dist="38100" dir="2700000" algn="tl">
                    <a:srgbClr val="C0C0C0"/>
                  </a:outerShdw>
                </a:effectLst>
                <a:latin typeface="Arial" panose="020B0604020202020204" pitchFamily="34" charset="0"/>
              </a:defRPr>
            </a:lvl9pPr>
          </a:lstStyle>
          <a:p>
            <a:r>
              <a:rPr lang="en-US"/>
              <a:t>Moore’s Law - Clock Speed</a:t>
            </a:r>
          </a:p>
        </p:txBody>
      </p:sp>
      <p:pic>
        <p:nvPicPr>
          <p:cNvPr id="60419" name="Picture 3" descr="moo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85801"/>
            <a:ext cx="8610600" cy="61118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0D0CC074-EBFD-4F5C-9545-0AEF497E3427}"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15</a:t>
            </a:fld>
            <a:endParaRPr lang="en-US"/>
          </a:p>
        </p:txBody>
      </p:sp>
    </p:spTree>
    <p:extLst>
      <p:ext uri="{BB962C8B-B14F-4D97-AF65-F5344CB8AC3E}">
        <p14:creationId xmlns:p14="http://schemas.microsoft.com/office/powerpoint/2010/main" val="4044757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a:t>Basic Concepts of </a:t>
            </a:r>
            <a:r>
              <a:rPr lang="en-US" altLang="en-US" dirty="0" smtClean="0"/>
              <a:t>Computer </a:t>
            </a:r>
            <a:r>
              <a:rPr lang="en-US" altLang="en-US" dirty="0"/>
              <a:t>Hardware</a:t>
            </a:r>
          </a:p>
        </p:txBody>
      </p:sp>
      <p:sp>
        <p:nvSpPr>
          <p:cNvPr id="35844" name="Rectangle 4"/>
          <p:cNvSpPr>
            <a:spLocks noGrp="1" noChangeArrowheads="1"/>
          </p:cNvSpPr>
          <p:nvPr>
            <p:ph type="body" sz="half" idx="2"/>
          </p:nvPr>
        </p:nvSpPr>
        <p:spPr>
          <a:xfrm>
            <a:off x="2819400" y="4495800"/>
            <a:ext cx="7285038" cy="1524000"/>
          </a:xfrm>
        </p:spPr>
        <p:txBody>
          <a:bodyPr>
            <a:normAutofit fontScale="85000" lnSpcReduction="20000"/>
          </a:bodyPr>
          <a:lstStyle/>
          <a:p>
            <a:r>
              <a:rPr lang="en-US" altLang="en-US" sz="2000"/>
              <a:t>This model of the typical digital computer is often called the    </a:t>
            </a:r>
            <a:r>
              <a:rPr lang="en-US" altLang="en-US" sz="2000" b="1"/>
              <a:t>von Neumann</a:t>
            </a:r>
            <a:r>
              <a:rPr lang="en-US" altLang="en-US" sz="2000"/>
              <a:t> computer.</a:t>
            </a:r>
          </a:p>
          <a:p>
            <a:pPr lvl="1"/>
            <a:r>
              <a:rPr lang="en-US" altLang="en-US"/>
              <a:t>Programs and data are stored in the same memory: </a:t>
            </a:r>
            <a:r>
              <a:rPr lang="en-US" altLang="en-US" b="1"/>
              <a:t>primary memory.</a:t>
            </a:r>
            <a:endParaRPr lang="en-US" altLang="en-US"/>
          </a:p>
          <a:p>
            <a:pPr lvl="1"/>
            <a:r>
              <a:rPr lang="en-US" altLang="en-US"/>
              <a:t>The computer can only perform one instruction at a time.</a:t>
            </a:r>
          </a:p>
          <a:p>
            <a:endParaRPr lang="en-US" altLang="en-US" sz="2000"/>
          </a:p>
        </p:txBody>
      </p:sp>
      <p:sp>
        <p:nvSpPr>
          <p:cNvPr id="35845" name="AutoShape 5"/>
          <p:cNvSpPr>
            <a:spLocks noChangeArrowheads="1"/>
          </p:cNvSpPr>
          <p:nvPr/>
        </p:nvSpPr>
        <p:spPr bwMode="auto">
          <a:xfrm>
            <a:off x="4876800" y="2895600"/>
            <a:ext cx="2743200" cy="1447800"/>
          </a:xfrm>
          <a:prstGeom prst="flowChartTerminator">
            <a:avLst/>
          </a:prstGeom>
          <a:solidFill>
            <a:srgbClr val="9EAED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CPU</a:t>
            </a:r>
          </a:p>
          <a:p>
            <a:pPr algn="ctr"/>
            <a:r>
              <a:rPr lang="en-US" altLang="en-US"/>
              <a:t>(Central Processing Unit)</a:t>
            </a:r>
          </a:p>
        </p:txBody>
      </p:sp>
      <p:sp>
        <p:nvSpPr>
          <p:cNvPr id="35846" name="Rectangle 6"/>
          <p:cNvSpPr>
            <a:spLocks noChangeArrowheads="1"/>
          </p:cNvSpPr>
          <p:nvPr/>
        </p:nvSpPr>
        <p:spPr bwMode="auto">
          <a:xfrm>
            <a:off x="3048000" y="2819400"/>
            <a:ext cx="1219200" cy="1524000"/>
          </a:xfrm>
          <a:prstGeom prst="rect">
            <a:avLst/>
          </a:prstGeom>
          <a:solidFill>
            <a:srgbClr val="9EAED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Input</a:t>
            </a:r>
          </a:p>
          <a:p>
            <a:pPr algn="ctr"/>
            <a:r>
              <a:rPr lang="en-US" altLang="en-US"/>
              <a:t>Units</a:t>
            </a:r>
          </a:p>
        </p:txBody>
      </p:sp>
      <p:sp>
        <p:nvSpPr>
          <p:cNvPr id="35847" name="Rectangle 7"/>
          <p:cNvSpPr>
            <a:spLocks noChangeArrowheads="1"/>
          </p:cNvSpPr>
          <p:nvPr/>
        </p:nvSpPr>
        <p:spPr bwMode="auto">
          <a:xfrm>
            <a:off x="8229600" y="2819400"/>
            <a:ext cx="1219200" cy="1524000"/>
          </a:xfrm>
          <a:prstGeom prst="rect">
            <a:avLst/>
          </a:prstGeom>
          <a:solidFill>
            <a:srgbClr val="9EAED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Output</a:t>
            </a:r>
          </a:p>
          <a:p>
            <a:pPr algn="ctr"/>
            <a:r>
              <a:rPr lang="en-US" altLang="en-US"/>
              <a:t>Units</a:t>
            </a:r>
          </a:p>
        </p:txBody>
      </p:sp>
      <p:sp>
        <p:nvSpPr>
          <p:cNvPr id="35848" name="Rectangle 8"/>
          <p:cNvSpPr>
            <a:spLocks noChangeArrowheads="1"/>
          </p:cNvSpPr>
          <p:nvPr/>
        </p:nvSpPr>
        <p:spPr bwMode="auto">
          <a:xfrm>
            <a:off x="5105400" y="1828800"/>
            <a:ext cx="2286000" cy="609600"/>
          </a:xfrm>
          <a:prstGeom prst="rect">
            <a:avLst/>
          </a:prstGeom>
          <a:solidFill>
            <a:srgbClr val="9EAED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Primary Memory</a:t>
            </a:r>
          </a:p>
        </p:txBody>
      </p:sp>
      <p:sp>
        <p:nvSpPr>
          <p:cNvPr id="35849" name="AutoShape 9"/>
          <p:cNvSpPr>
            <a:spLocks noChangeArrowheads="1"/>
          </p:cNvSpPr>
          <p:nvPr/>
        </p:nvSpPr>
        <p:spPr bwMode="auto">
          <a:xfrm>
            <a:off x="7696200" y="3505200"/>
            <a:ext cx="457200" cy="304800"/>
          </a:xfrm>
          <a:prstGeom prst="rightArrow">
            <a:avLst>
              <a:gd name="adj1" fmla="val 50000"/>
              <a:gd name="adj2" fmla="val 37500"/>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AutoShape 10"/>
          <p:cNvSpPr>
            <a:spLocks noChangeArrowheads="1"/>
          </p:cNvSpPr>
          <p:nvPr/>
        </p:nvSpPr>
        <p:spPr bwMode="auto">
          <a:xfrm>
            <a:off x="4343400" y="3505200"/>
            <a:ext cx="457200" cy="304800"/>
          </a:xfrm>
          <a:prstGeom prst="rightArrow">
            <a:avLst>
              <a:gd name="adj1" fmla="val 50000"/>
              <a:gd name="adj2" fmla="val 37500"/>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AutoShape 11"/>
          <p:cNvSpPr>
            <a:spLocks noChangeArrowheads="1"/>
          </p:cNvSpPr>
          <p:nvPr/>
        </p:nvSpPr>
        <p:spPr bwMode="auto">
          <a:xfrm>
            <a:off x="5791200" y="2514600"/>
            <a:ext cx="304800" cy="304800"/>
          </a:xfrm>
          <a:prstGeom prst="upArrow">
            <a:avLst>
              <a:gd name="adj1" fmla="val 50000"/>
              <a:gd name="adj2" fmla="val 25000"/>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AutoShape 12"/>
          <p:cNvSpPr>
            <a:spLocks noChangeArrowheads="1"/>
          </p:cNvSpPr>
          <p:nvPr/>
        </p:nvSpPr>
        <p:spPr bwMode="auto">
          <a:xfrm>
            <a:off x="6477000" y="2514600"/>
            <a:ext cx="304800" cy="304800"/>
          </a:xfrm>
          <a:prstGeom prst="downArrow">
            <a:avLst>
              <a:gd name="adj1" fmla="val 50000"/>
              <a:gd name="adj2" fmla="val 25000"/>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Date Placeholder 1"/>
          <p:cNvSpPr>
            <a:spLocks noGrp="1"/>
          </p:cNvSpPr>
          <p:nvPr>
            <p:ph type="dt" sz="half" idx="10"/>
          </p:nvPr>
        </p:nvSpPr>
        <p:spPr/>
        <p:txBody>
          <a:bodyPr/>
          <a:lstStyle/>
          <a:p>
            <a:fld id="{E1BDDD2A-780F-44C7-89C2-48521004F50E}" type="datetime1">
              <a:rPr lang="en-US" altLang="en-US" smtClean="0"/>
              <a:t>3/13/2014</a:t>
            </a:fld>
            <a:endParaRPr lang="en-US" altLang="en-US"/>
          </a:p>
        </p:txBody>
      </p:sp>
      <p:sp>
        <p:nvSpPr>
          <p:cNvPr id="3" name="Slide Number Placeholder 2"/>
          <p:cNvSpPr>
            <a:spLocks noGrp="1"/>
          </p:cNvSpPr>
          <p:nvPr>
            <p:ph type="sldNum" sz="quarter" idx="12"/>
          </p:nvPr>
        </p:nvSpPr>
        <p:spPr/>
        <p:txBody>
          <a:bodyPr/>
          <a:lstStyle/>
          <a:p>
            <a:r>
              <a:rPr lang="en-US" altLang="en-US" smtClean="0"/>
              <a:t>3-</a:t>
            </a:r>
            <a:fld id="{C186EAFC-D3EB-4A07-8944-574542580B0E}" type="slidenum">
              <a:rPr lang="en-US" altLang="en-US" smtClean="0"/>
              <a:pPr/>
              <a:t>16</a:t>
            </a:fld>
            <a:endParaRPr lang="en-US" altLang="en-US"/>
          </a:p>
        </p:txBody>
      </p:sp>
    </p:spTree>
    <p:extLst>
      <p:ext uri="{BB962C8B-B14F-4D97-AF65-F5344CB8AC3E}">
        <p14:creationId xmlns:p14="http://schemas.microsoft.com/office/powerpoint/2010/main" val="4181070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Basic Concepts of </a:t>
            </a:r>
            <a:r>
              <a:rPr lang="en-US" altLang="en-US" dirty="0" smtClean="0"/>
              <a:t>Computer </a:t>
            </a:r>
            <a:r>
              <a:rPr lang="en-US" altLang="en-US" dirty="0"/>
              <a:t>Hardware</a:t>
            </a:r>
          </a:p>
        </p:txBody>
      </p:sp>
      <p:sp>
        <p:nvSpPr>
          <p:cNvPr id="31747" name="Rectangle 3"/>
          <p:cNvSpPr>
            <a:spLocks noGrp="1" noChangeArrowheads="1"/>
          </p:cNvSpPr>
          <p:nvPr>
            <p:ph type="body" idx="1"/>
          </p:nvPr>
        </p:nvSpPr>
        <p:spPr/>
        <p:txBody>
          <a:bodyPr/>
          <a:lstStyle/>
          <a:p>
            <a:r>
              <a:rPr lang="en-US" altLang="en-US" dirty="0" err="1"/>
              <a:t>Input/Output</a:t>
            </a:r>
            <a:r>
              <a:rPr lang="en-US" altLang="en-US" dirty="0"/>
              <a:t> (I/O): Refers to the process of getting information into and out of the computer.</a:t>
            </a:r>
          </a:p>
          <a:p>
            <a:pPr lvl="1"/>
            <a:r>
              <a:rPr lang="en-US" altLang="en-US" dirty="0"/>
              <a:t>Input: Those parts of the computer receiving information to programs</a:t>
            </a:r>
            <a:r>
              <a:rPr lang="en-US" altLang="en-US" dirty="0" smtClean="0"/>
              <a:t>.</a:t>
            </a:r>
          </a:p>
          <a:p>
            <a:pPr marL="457200" lvl="1" indent="0">
              <a:buNone/>
            </a:pPr>
            <a:endParaRPr lang="en-US" altLang="en-US" dirty="0"/>
          </a:p>
          <a:p>
            <a:pPr lvl="1"/>
            <a:r>
              <a:rPr lang="en-US" altLang="en-US" dirty="0"/>
              <a:t>Output: Those parts of the computer that provide results of computation to the person using the computer.</a:t>
            </a:r>
          </a:p>
        </p:txBody>
      </p:sp>
      <p:sp>
        <p:nvSpPr>
          <p:cNvPr id="2" name="Date Placeholder 1"/>
          <p:cNvSpPr>
            <a:spLocks noGrp="1"/>
          </p:cNvSpPr>
          <p:nvPr>
            <p:ph type="dt" sz="half" idx="10"/>
          </p:nvPr>
        </p:nvSpPr>
        <p:spPr/>
        <p:txBody>
          <a:bodyPr/>
          <a:lstStyle/>
          <a:p>
            <a:fld id="{F04452BE-9572-44A2-B2B1-EE06DDEE35B7}"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17</a:t>
            </a:fld>
            <a:endParaRPr lang="en-US"/>
          </a:p>
        </p:txBody>
      </p:sp>
    </p:spTree>
    <p:extLst>
      <p:ext uri="{BB962C8B-B14F-4D97-AF65-F5344CB8AC3E}">
        <p14:creationId xmlns:p14="http://schemas.microsoft.com/office/powerpoint/2010/main" val="818387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The Components of a Computer</a:t>
            </a:r>
          </a:p>
        </p:txBody>
      </p:sp>
      <p:sp>
        <p:nvSpPr>
          <p:cNvPr id="160771" name="Rectangle 3"/>
          <p:cNvSpPr>
            <a:spLocks noGrp="1" noChangeArrowheads="1"/>
          </p:cNvSpPr>
          <p:nvPr>
            <p:ph type="body" idx="1"/>
          </p:nvPr>
        </p:nvSpPr>
        <p:spPr>
          <a:xfrm>
            <a:off x="245398" y="1926431"/>
            <a:ext cx="8585200" cy="4757737"/>
          </a:xfrm>
        </p:spPr>
        <p:txBody>
          <a:bodyPr/>
          <a:lstStyle/>
          <a:p>
            <a:r>
              <a:rPr lang="en-US" dirty="0"/>
              <a:t>What is an </a:t>
            </a:r>
            <a:r>
              <a:rPr lang="en-US" dirty="0">
                <a:solidFill>
                  <a:srgbClr val="D94439"/>
                </a:solidFill>
              </a:rPr>
              <a:t>input device</a:t>
            </a:r>
            <a:r>
              <a:rPr lang="en-US" dirty="0"/>
              <a:t>?</a:t>
            </a:r>
            <a:endParaRPr lang="en-US" sz="2400" dirty="0"/>
          </a:p>
        </p:txBody>
      </p:sp>
      <p:sp>
        <p:nvSpPr>
          <p:cNvPr id="160789" name="Rectangle 21"/>
          <p:cNvSpPr>
            <a:spLocks noChangeArrowheads="1"/>
          </p:cNvSpPr>
          <p:nvPr/>
        </p:nvSpPr>
        <p:spPr bwMode="auto">
          <a:xfrm>
            <a:off x="922595" y="3956978"/>
            <a:ext cx="3276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
              </a:spcBef>
              <a:buClr>
                <a:srgbClr val="D94439"/>
              </a:buClr>
              <a:buSzPct val="75000"/>
              <a:buFont typeface="Wingdings" panose="05000000000000000000" pitchFamily="2" charset="2"/>
              <a:buChar char="Ø"/>
            </a:pPr>
            <a:r>
              <a:rPr kumimoji="1" lang="en-US" sz="2600" b="1" dirty="0">
                <a:solidFill>
                  <a:srgbClr val="000000"/>
                </a:solidFill>
                <a:latin typeface="Times New Roman" panose="02020603050405020304" pitchFamily="18" charset="0"/>
              </a:rPr>
              <a:t>   Hardware used </a:t>
            </a:r>
          </a:p>
          <a:p>
            <a:pPr lvl="1">
              <a:spcBef>
                <a:spcPct val="5000"/>
              </a:spcBef>
              <a:buClr>
                <a:srgbClr val="D94439"/>
              </a:buClr>
              <a:buSzPct val="75000"/>
              <a:buFont typeface="Wingdings" panose="05000000000000000000" pitchFamily="2" charset="2"/>
              <a:buNone/>
            </a:pPr>
            <a:r>
              <a:rPr kumimoji="1" lang="en-US" sz="2600" b="1" dirty="0">
                <a:solidFill>
                  <a:srgbClr val="000000"/>
                </a:solidFill>
                <a:latin typeface="Times New Roman" panose="02020603050405020304" pitchFamily="18" charset="0"/>
              </a:rPr>
              <a:t>to enter data</a:t>
            </a:r>
          </a:p>
          <a:p>
            <a:pPr lvl="1">
              <a:spcBef>
                <a:spcPct val="5000"/>
              </a:spcBef>
              <a:buClr>
                <a:srgbClr val="D94439"/>
              </a:buClr>
              <a:buSzPct val="75000"/>
              <a:buFont typeface="Wingdings" panose="05000000000000000000" pitchFamily="2" charset="2"/>
              <a:buNone/>
            </a:pPr>
            <a:r>
              <a:rPr kumimoji="1" lang="en-US" sz="2600" b="1" dirty="0">
                <a:solidFill>
                  <a:srgbClr val="000000"/>
                </a:solidFill>
                <a:latin typeface="Times New Roman" panose="02020603050405020304" pitchFamily="18" charset="0"/>
              </a:rPr>
              <a:t>and instructions</a:t>
            </a:r>
            <a:endParaRPr kumimoji="1" lang="en-US" sz="2000" dirty="0">
              <a:solidFill>
                <a:srgbClr val="000000"/>
              </a:solidFill>
              <a:latin typeface="Times New Roman" panose="02020603050405020304" pitchFamily="18" charset="0"/>
            </a:endParaRPr>
          </a:p>
        </p:txBody>
      </p:sp>
      <p:pic>
        <p:nvPicPr>
          <p:cNvPr id="160790" name="Picture 22" descr="Fig0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50988"/>
            <a:ext cx="5562600" cy="4749800"/>
          </a:xfrm>
          <a:prstGeom prst="rect">
            <a:avLst/>
          </a:prstGeom>
          <a:noFill/>
          <a:extLst>
            <a:ext uri="{909E8E84-426E-40DD-AFC4-6F175D3DCCD1}">
              <a14:hiddenFill xmlns:a14="http://schemas.microsoft.com/office/drawing/2010/main">
                <a:solidFill>
                  <a:srgbClr val="FFFFFF"/>
                </a:solidFill>
              </a14:hiddenFill>
            </a:ext>
          </a:extLst>
        </p:spPr>
      </p:pic>
      <p:grpSp>
        <p:nvGrpSpPr>
          <p:cNvPr id="160791" name="Group 23"/>
          <p:cNvGrpSpPr>
            <a:grpSpLocks/>
          </p:cNvGrpSpPr>
          <p:nvPr/>
        </p:nvGrpSpPr>
        <p:grpSpPr bwMode="auto">
          <a:xfrm>
            <a:off x="4191001" y="1284288"/>
            <a:ext cx="5986463" cy="4811712"/>
            <a:chOff x="1680" y="809"/>
            <a:chExt cx="3771" cy="3031"/>
          </a:xfrm>
        </p:grpSpPr>
        <p:sp>
          <p:nvSpPr>
            <p:cNvPr id="160792" name="AutoShape 24"/>
            <p:cNvSpPr>
              <a:spLocks noChangeArrowheads="1"/>
            </p:cNvSpPr>
            <p:nvPr/>
          </p:nvSpPr>
          <p:spPr bwMode="auto">
            <a:xfrm rot="919484">
              <a:off x="1680" y="2256"/>
              <a:ext cx="720" cy="144"/>
            </a:xfrm>
            <a:prstGeom prst="rightArrow">
              <a:avLst>
                <a:gd name="adj1" fmla="val 50000"/>
                <a:gd name="adj2" fmla="val 125000"/>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3" name="AutoShape 25"/>
            <p:cNvSpPr>
              <a:spLocks noChangeArrowheads="1"/>
            </p:cNvSpPr>
            <p:nvPr/>
          </p:nvSpPr>
          <p:spPr bwMode="auto">
            <a:xfrm rot="9261837">
              <a:off x="4552" y="809"/>
              <a:ext cx="629" cy="165"/>
            </a:xfrm>
            <a:prstGeom prst="rightArrow">
              <a:avLst>
                <a:gd name="adj1" fmla="val 50000"/>
                <a:gd name="adj2" fmla="val 95303"/>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4" name="AutoShape 26"/>
            <p:cNvSpPr>
              <a:spLocks noChangeArrowheads="1"/>
            </p:cNvSpPr>
            <p:nvPr/>
          </p:nvSpPr>
          <p:spPr bwMode="auto">
            <a:xfrm rot="685071">
              <a:off x="2880" y="3024"/>
              <a:ext cx="720" cy="144"/>
            </a:xfrm>
            <a:prstGeom prst="rightArrow">
              <a:avLst>
                <a:gd name="adj1" fmla="val 50000"/>
                <a:gd name="adj2" fmla="val 125000"/>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5" name="AutoShape 27"/>
            <p:cNvSpPr>
              <a:spLocks noChangeArrowheads="1"/>
            </p:cNvSpPr>
            <p:nvPr/>
          </p:nvSpPr>
          <p:spPr bwMode="auto">
            <a:xfrm>
              <a:off x="4176" y="2496"/>
              <a:ext cx="144" cy="432"/>
            </a:xfrm>
            <a:prstGeom prst="upArrow">
              <a:avLst>
                <a:gd name="adj1" fmla="val 50000"/>
                <a:gd name="adj2" fmla="val 75000"/>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6" name="AutoShape 28"/>
            <p:cNvSpPr>
              <a:spLocks noChangeArrowheads="1"/>
            </p:cNvSpPr>
            <p:nvPr/>
          </p:nvSpPr>
          <p:spPr bwMode="auto">
            <a:xfrm rot="13557589">
              <a:off x="5163" y="2349"/>
              <a:ext cx="144" cy="432"/>
            </a:xfrm>
            <a:prstGeom prst="downArrow">
              <a:avLst>
                <a:gd name="adj1" fmla="val 50000"/>
                <a:gd name="adj2" fmla="val 75000"/>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97" name="AutoShape 29"/>
            <p:cNvSpPr>
              <a:spLocks noChangeArrowheads="1"/>
            </p:cNvSpPr>
            <p:nvPr/>
          </p:nvSpPr>
          <p:spPr bwMode="auto">
            <a:xfrm rot="-1082869">
              <a:off x="2256" y="3696"/>
              <a:ext cx="720" cy="144"/>
            </a:xfrm>
            <a:prstGeom prst="rightArrow">
              <a:avLst>
                <a:gd name="adj1" fmla="val 50000"/>
                <a:gd name="adj2" fmla="val 125000"/>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Date Placeholder 1"/>
          <p:cNvSpPr>
            <a:spLocks noGrp="1"/>
          </p:cNvSpPr>
          <p:nvPr>
            <p:ph type="dt" sz="half" idx="10"/>
          </p:nvPr>
        </p:nvSpPr>
        <p:spPr/>
        <p:txBody>
          <a:bodyPr/>
          <a:lstStyle/>
          <a:p>
            <a:fld id="{C5DA3E55-F0D1-4148-A6CE-04E4AE458AF6}"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18</a:t>
            </a:fld>
            <a:endParaRPr lang="en-US"/>
          </a:p>
        </p:txBody>
      </p:sp>
    </p:spTree>
    <p:extLst>
      <p:ext uri="{BB962C8B-B14F-4D97-AF65-F5344CB8AC3E}">
        <p14:creationId xmlns:p14="http://schemas.microsoft.com/office/powerpoint/2010/main" val="1099214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789"/>
                                        </p:tgtEl>
                                        <p:attrNameLst>
                                          <p:attrName>style.visibility</p:attrName>
                                        </p:attrNameLst>
                                      </p:cBhvr>
                                      <p:to>
                                        <p:strVal val="visible"/>
                                      </p:to>
                                    </p:set>
                                    <p:animEffect transition="in" filter="wipe(left)">
                                      <p:cBhvr>
                                        <p:cTn id="7" dur="500"/>
                                        <p:tgtEl>
                                          <p:spTgt spid="160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60790"/>
                                        </p:tgtEl>
                                        <p:attrNameLst>
                                          <p:attrName>style.visibility</p:attrName>
                                        </p:attrNameLst>
                                      </p:cBhvr>
                                      <p:to>
                                        <p:strVal val="visible"/>
                                      </p:to>
                                    </p:set>
                                    <p:anim calcmode="lin" valueType="num">
                                      <p:cBhvr additive="base">
                                        <p:cTn id="12" dur="500" fill="hold"/>
                                        <p:tgtEl>
                                          <p:spTgt spid="160790"/>
                                        </p:tgtEl>
                                        <p:attrNameLst>
                                          <p:attrName>ppt_x</p:attrName>
                                        </p:attrNameLst>
                                      </p:cBhvr>
                                      <p:tavLst>
                                        <p:tav tm="0">
                                          <p:val>
                                            <p:strVal val="0-#ppt_w/2"/>
                                          </p:val>
                                        </p:tav>
                                        <p:tav tm="100000">
                                          <p:val>
                                            <p:strVal val="#ppt_x"/>
                                          </p:val>
                                        </p:tav>
                                      </p:tavLst>
                                    </p:anim>
                                    <p:anim calcmode="lin" valueType="num">
                                      <p:cBhvr additive="base">
                                        <p:cTn id="13" dur="500" fill="hold"/>
                                        <p:tgtEl>
                                          <p:spTgt spid="16079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nodeType="clickEffect">
                                  <p:stCondLst>
                                    <p:cond delay="0"/>
                                  </p:stCondLst>
                                  <p:childTnLst>
                                    <p:set>
                                      <p:cBhvr>
                                        <p:cTn id="17" dur="1" fill="hold">
                                          <p:stCondLst>
                                            <p:cond delay="0"/>
                                          </p:stCondLst>
                                        </p:cTn>
                                        <p:tgtEl>
                                          <p:spTgt spid="160791"/>
                                        </p:tgtEl>
                                        <p:attrNameLst>
                                          <p:attrName>style.visibility</p:attrName>
                                        </p:attrNameLst>
                                      </p:cBhvr>
                                      <p:to>
                                        <p:strVal val="visible"/>
                                      </p:to>
                                    </p:set>
                                    <p:animEffect transition="in" filter="strips(downRight)">
                                      <p:cBhvr>
                                        <p:cTn id="18" dur="500"/>
                                        <p:tgtEl>
                                          <p:spTgt spid="160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The Components of a Computer</a:t>
            </a:r>
          </a:p>
        </p:txBody>
      </p:sp>
      <p:sp>
        <p:nvSpPr>
          <p:cNvPr id="161795" name="Rectangle 3"/>
          <p:cNvSpPr>
            <a:spLocks noGrp="1" noChangeArrowheads="1"/>
          </p:cNvSpPr>
          <p:nvPr>
            <p:ph type="body" idx="1"/>
          </p:nvPr>
        </p:nvSpPr>
        <p:spPr>
          <a:xfrm>
            <a:off x="290679" y="1810373"/>
            <a:ext cx="8610600" cy="585787"/>
          </a:xfrm>
        </p:spPr>
        <p:txBody>
          <a:bodyPr/>
          <a:lstStyle/>
          <a:p>
            <a:r>
              <a:rPr lang="en-US" dirty="0"/>
              <a:t>What is an </a:t>
            </a:r>
            <a:r>
              <a:rPr lang="en-US" dirty="0">
                <a:solidFill>
                  <a:srgbClr val="D94439"/>
                </a:solidFill>
              </a:rPr>
              <a:t>output device</a:t>
            </a:r>
            <a:r>
              <a:rPr lang="en-US" dirty="0"/>
              <a:t>?</a:t>
            </a:r>
          </a:p>
          <a:p>
            <a:pPr lvl="1"/>
            <a:endParaRPr lang="en-US" dirty="0"/>
          </a:p>
        </p:txBody>
      </p:sp>
      <p:sp>
        <p:nvSpPr>
          <p:cNvPr id="161797" name="Rectangle 5"/>
          <p:cNvSpPr>
            <a:spLocks noChangeArrowheads="1"/>
          </p:cNvSpPr>
          <p:nvPr/>
        </p:nvSpPr>
        <p:spPr bwMode="auto">
          <a:xfrm>
            <a:off x="490557" y="4150140"/>
            <a:ext cx="32766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
              </a:spcBef>
              <a:buClr>
                <a:srgbClr val="D94439"/>
              </a:buClr>
              <a:buSzPct val="75000"/>
              <a:buFont typeface="Wingdings" panose="05000000000000000000" pitchFamily="2" charset="2"/>
              <a:buChar char="Ø"/>
            </a:pPr>
            <a:r>
              <a:rPr kumimoji="1" lang="en-US" sz="2600" b="1" dirty="0">
                <a:solidFill>
                  <a:srgbClr val="000000"/>
                </a:solidFill>
                <a:latin typeface="Times New Roman" panose="02020603050405020304" pitchFamily="18" charset="0"/>
              </a:rPr>
              <a:t>   Hardware that </a:t>
            </a:r>
          </a:p>
          <a:p>
            <a:pPr lvl="1">
              <a:spcBef>
                <a:spcPct val="5000"/>
              </a:spcBef>
              <a:buClr>
                <a:srgbClr val="D94439"/>
              </a:buClr>
              <a:buSzPct val="75000"/>
              <a:buFont typeface="Wingdings" panose="05000000000000000000" pitchFamily="2" charset="2"/>
              <a:buNone/>
            </a:pPr>
            <a:r>
              <a:rPr kumimoji="1" lang="en-US" sz="2600" b="1" dirty="0">
                <a:solidFill>
                  <a:srgbClr val="000000"/>
                </a:solidFill>
                <a:latin typeface="Times New Roman" panose="02020603050405020304" pitchFamily="18" charset="0"/>
              </a:rPr>
              <a:t>conveys information </a:t>
            </a:r>
            <a:br>
              <a:rPr kumimoji="1" lang="en-US" sz="2600" b="1" dirty="0">
                <a:solidFill>
                  <a:srgbClr val="000000"/>
                </a:solidFill>
                <a:latin typeface="Times New Roman" panose="02020603050405020304" pitchFamily="18" charset="0"/>
              </a:rPr>
            </a:br>
            <a:r>
              <a:rPr kumimoji="1" lang="en-US" sz="2600" b="1" dirty="0">
                <a:solidFill>
                  <a:srgbClr val="000000"/>
                </a:solidFill>
                <a:latin typeface="Times New Roman" panose="02020603050405020304" pitchFamily="18" charset="0"/>
              </a:rPr>
              <a:t>to a user</a:t>
            </a:r>
            <a:endParaRPr kumimoji="1" lang="en-US" sz="2000" dirty="0">
              <a:solidFill>
                <a:srgbClr val="000000"/>
              </a:solidFill>
              <a:latin typeface="Times New Roman" panose="02020603050405020304" pitchFamily="18" charset="0"/>
            </a:endParaRPr>
          </a:p>
        </p:txBody>
      </p:sp>
      <p:pic>
        <p:nvPicPr>
          <p:cNvPr id="161798" name="Picture 6" descr="Fig0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50988"/>
            <a:ext cx="5562600" cy="4749800"/>
          </a:xfrm>
          <a:prstGeom prst="rect">
            <a:avLst/>
          </a:prstGeom>
          <a:noFill/>
          <a:extLst>
            <a:ext uri="{909E8E84-426E-40DD-AFC4-6F175D3DCCD1}">
              <a14:hiddenFill xmlns:a14="http://schemas.microsoft.com/office/drawing/2010/main">
                <a:solidFill>
                  <a:srgbClr val="FFFFFF"/>
                </a:solidFill>
              </a14:hiddenFill>
            </a:ext>
          </a:extLst>
        </p:spPr>
      </p:pic>
      <p:grpSp>
        <p:nvGrpSpPr>
          <p:cNvPr id="161799" name="Group 7"/>
          <p:cNvGrpSpPr>
            <a:grpSpLocks/>
          </p:cNvGrpSpPr>
          <p:nvPr/>
        </p:nvGrpSpPr>
        <p:grpSpPr bwMode="auto">
          <a:xfrm>
            <a:off x="5715001" y="1289050"/>
            <a:ext cx="4468813" cy="4349750"/>
            <a:chOff x="2640" y="812"/>
            <a:chExt cx="2815" cy="2740"/>
          </a:xfrm>
        </p:grpSpPr>
        <p:sp>
          <p:nvSpPr>
            <p:cNvPr id="161800" name="AutoShape 8"/>
            <p:cNvSpPr>
              <a:spLocks noChangeArrowheads="1"/>
            </p:cNvSpPr>
            <p:nvPr/>
          </p:nvSpPr>
          <p:spPr bwMode="auto">
            <a:xfrm rot="-1361010">
              <a:off x="3744" y="3408"/>
              <a:ext cx="720" cy="144"/>
            </a:xfrm>
            <a:prstGeom prst="rightArrow">
              <a:avLst>
                <a:gd name="adj1" fmla="val 50000"/>
                <a:gd name="adj2" fmla="val 125000"/>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1" name="AutoShape 9"/>
            <p:cNvSpPr>
              <a:spLocks noChangeArrowheads="1"/>
            </p:cNvSpPr>
            <p:nvPr/>
          </p:nvSpPr>
          <p:spPr bwMode="auto">
            <a:xfrm rot="1241727">
              <a:off x="2640" y="2016"/>
              <a:ext cx="720" cy="144"/>
            </a:xfrm>
            <a:prstGeom prst="rightArrow">
              <a:avLst>
                <a:gd name="adj1" fmla="val 50000"/>
                <a:gd name="adj2" fmla="val 125000"/>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2" name="AutoShape 10"/>
            <p:cNvSpPr>
              <a:spLocks noChangeArrowheads="1"/>
            </p:cNvSpPr>
            <p:nvPr/>
          </p:nvSpPr>
          <p:spPr bwMode="auto">
            <a:xfrm rot="12030007">
              <a:off x="5311" y="1388"/>
              <a:ext cx="144" cy="528"/>
            </a:xfrm>
            <a:prstGeom prst="upArrow">
              <a:avLst>
                <a:gd name="adj1" fmla="val 50000"/>
                <a:gd name="adj2" fmla="val 91667"/>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1803" name="AutoShape 11"/>
            <p:cNvSpPr>
              <a:spLocks noChangeArrowheads="1"/>
            </p:cNvSpPr>
            <p:nvPr/>
          </p:nvSpPr>
          <p:spPr bwMode="auto">
            <a:xfrm rot="-1122824">
              <a:off x="4103" y="812"/>
              <a:ext cx="144" cy="528"/>
            </a:xfrm>
            <a:prstGeom prst="downArrow">
              <a:avLst>
                <a:gd name="adj1" fmla="val 50000"/>
                <a:gd name="adj2" fmla="val 91667"/>
              </a:avLst>
            </a:prstGeom>
            <a:solidFill>
              <a:srgbClr val="D9443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Date Placeholder 1"/>
          <p:cNvSpPr>
            <a:spLocks noGrp="1"/>
          </p:cNvSpPr>
          <p:nvPr>
            <p:ph type="dt" sz="half" idx="10"/>
          </p:nvPr>
        </p:nvSpPr>
        <p:spPr/>
        <p:txBody>
          <a:bodyPr/>
          <a:lstStyle/>
          <a:p>
            <a:fld id="{2E81CF6D-FA17-48C9-B271-267118038FF9}"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19</a:t>
            </a:fld>
            <a:endParaRPr lang="en-US"/>
          </a:p>
        </p:txBody>
      </p:sp>
    </p:spTree>
    <p:extLst>
      <p:ext uri="{BB962C8B-B14F-4D97-AF65-F5344CB8AC3E}">
        <p14:creationId xmlns:p14="http://schemas.microsoft.com/office/powerpoint/2010/main" val="414921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1797"/>
                                        </p:tgtEl>
                                        <p:attrNameLst>
                                          <p:attrName>style.visibility</p:attrName>
                                        </p:attrNameLst>
                                      </p:cBhvr>
                                      <p:to>
                                        <p:strVal val="visible"/>
                                      </p:to>
                                    </p:set>
                                    <p:animEffect transition="in" filter="wipe(left)">
                                      <p:cBhvr>
                                        <p:cTn id="7" dur="500"/>
                                        <p:tgtEl>
                                          <p:spTgt spid="161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61798"/>
                                        </p:tgtEl>
                                        <p:attrNameLst>
                                          <p:attrName>style.visibility</p:attrName>
                                        </p:attrNameLst>
                                      </p:cBhvr>
                                      <p:to>
                                        <p:strVal val="visible"/>
                                      </p:to>
                                    </p:set>
                                    <p:anim calcmode="lin" valueType="num">
                                      <p:cBhvr additive="base">
                                        <p:cTn id="12" dur="500" fill="hold"/>
                                        <p:tgtEl>
                                          <p:spTgt spid="161798"/>
                                        </p:tgtEl>
                                        <p:attrNameLst>
                                          <p:attrName>ppt_x</p:attrName>
                                        </p:attrNameLst>
                                      </p:cBhvr>
                                      <p:tavLst>
                                        <p:tav tm="0">
                                          <p:val>
                                            <p:strVal val="1+#ppt_w/2"/>
                                          </p:val>
                                        </p:tav>
                                        <p:tav tm="100000">
                                          <p:val>
                                            <p:strVal val="#ppt_x"/>
                                          </p:val>
                                        </p:tav>
                                      </p:tavLst>
                                    </p:anim>
                                    <p:anim calcmode="lin" valueType="num">
                                      <p:cBhvr additive="base">
                                        <p:cTn id="13"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61799"/>
                                        </p:tgtEl>
                                        <p:attrNameLst>
                                          <p:attrName>style.visibility</p:attrName>
                                        </p:attrNameLst>
                                      </p:cBhvr>
                                      <p:to>
                                        <p:strVal val="visible"/>
                                      </p:to>
                                    </p:set>
                                    <p:anim calcmode="lin" valueType="num">
                                      <p:cBhvr additive="base">
                                        <p:cTn id="18" dur="500" fill="hold"/>
                                        <p:tgtEl>
                                          <p:spTgt spid="161799"/>
                                        </p:tgtEl>
                                        <p:attrNameLst>
                                          <p:attrName>ppt_x</p:attrName>
                                        </p:attrNameLst>
                                      </p:cBhvr>
                                      <p:tavLst>
                                        <p:tav tm="0">
                                          <p:val>
                                            <p:strVal val="0-#ppt_w/2"/>
                                          </p:val>
                                        </p:tav>
                                        <p:tav tm="100000">
                                          <p:val>
                                            <p:strVal val="#ppt_x"/>
                                          </p:val>
                                        </p:tav>
                                      </p:tavLst>
                                    </p:anim>
                                    <p:anim calcmode="lin" valueType="num">
                                      <p:cBhvr additive="base">
                                        <p:cTn id="19" dur="500" fill="hold"/>
                                        <p:tgtEl>
                                          <p:spTgt spid="1617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72" y="2425279"/>
            <a:ext cx="5397347" cy="1325563"/>
          </a:xfrm>
        </p:spPr>
        <p:txBody>
          <a:bodyPr/>
          <a:lstStyle/>
          <a:p>
            <a:r>
              <a:rPr lang="en-US" dirty="0" smtClean="0"/>
              <a:t>Computer History</a:t>
            </a:r>
            <a:endParaRPr lang="en-US" dirty="0"/>
          </a:p>
        </p:txBody>
      </p:sp>
      <p:sp>
        <p:nvSpPr>
          <p:cNvPr id="3" name="Date Placeholder 2"/>
          <p:cNvSpPr>
            <a:spLocks noGrp="1"/>
          </p:cNvSpPr>
          <p:nvPr>
            <p:ph type="dt" sz="half" idx="10"/>
          </p:nvPr>
        </p:nvSpPr>
        <p:spPr/>
        <p:txBody>
          <a:bodyPr/>
          <a:lstStyle/>
          <a:p>
            <a:fld id="{A8D89FFB-980A-4339-AC0C-09E216C6A771}" type="datetime1">
              <a:rPr lang="en-US" smtClean="0"/>
              <a:t>3/13/2014</a:t>
            </a:fld>
            <a:endParaRPr lang="en-US"/>
          </a:p>
        </p:txBody>
      </p:sp>
      <p:sp>
        <p:nvSpPr>
          <p:cNvPr id="4" name="Slide Number Placeholder 3"/>
          <p:cNvSpPr>
            <a:spLocks noGrp="1"/>
          </p:cNvSpPr>
          <p:nvPr>
            <p:ph type="sldNum" sz="quarter" idx="12"/>
          </p:nvPr>
        </p:nvSpPr>
        <p:spPr/>
        <p:txBody>
          <a:bodyPr/>
          <a:lstStyle/>
          <a:p>
            <a:fld id="{A53BA17F-A10D-4E49-B572-0622EAE15C51}" type="slidenum">
              <a:rPr lang="en-US" smtClean="0"/>
              <a:t>2</a:t>
            </a:fld>
            <a:endParaRPr lang="en-US"/>
          </a:p>
        </p:txBody>
      </p:sp>
    </p:spTree>
    <p:extLst>
      <p:ext uri="{BB962C8B-B14F-4D97-AF65-F5344CB8AC3E}">
        <p14:creationId xmlns:p14="http://schemas.microsoft.com/office/powerpoint/2010/main" val="537360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Sources of Data</a:t>
            </a:r>
            <a:br>
              <a:rPr lang="en-US" altLang="en-US" dirty="0"/>
            </a:br>
            <a:r>
              <a:rPr lang="en-US" altLang="en-US" dirty="0"/>
              <a:t>for the Computer</a:t>
            </a:r>
          </a:p>
        </p:txBody>
      </p:sp>
      <p:sp>
        <p:nvSpPr>
          <p:cNvPr id="32771" name="Rectangle 3"/>
          <p:cNvSpPr>
            <a:spLocks noGrp="1" noChangeArrowheads="1"/>
          </p:cNvSpPr>
          <p:nvPr>
            <p:ph type="body" idx="1"/>
          </p:nvPr>
        </p:nvSpPr>
        <p:spPr>
          <a:xfrm>
            <a:off x="838199" y="1837980"/>
            <a:ext cx="9815111" cy="4114800"/>
          </a:xfrm>
        </p:spPr>
        <p:txBody>
          <a:bodyPr>
            <a:normAutofit/>
          </a:bodyPr>
          <a:lstStyle/>
          <a:p>
            <a:r>
              <a:rPr lang="en-US" altLang="en-US" dirty="0"/>
              <a:t>Two types of data stored within a computer:</a:t>
            </a:r>
          </a:p>
          <a:p>
            <a:pPr lvl="1"/>
            <a:r>
              <a:rPr lang="en-US" altLang="en-US" b="1" dirty="0"/>
              <a:t>Original data</a:t>
            </a:r>
            <a:r>
              <a:rPr lang="en-US" altLang="en-US" dirty="0"/>
              <a:t> or </a:t>
            </a:r>
            <a:r>
              <a:rPr lang="en-US" altLang="en-US" b="1" dirty="0"/>
              <a:t>information</a:t>
            </a:r>
            <a:r>
              <a:rPr lang="en-US" altLang="en-US" dirty="0"/>
              <a:t>: Data being introduced to a computing system for the first time. </a:t>
            </a:r>
          </a:p>
          <a:p>
            <a:pPr lvl="2"/>
            <a:r>
              <a:rPr lang="en-US" altLang="en-US" dirty="0"/>
              <a:t>Computers can deal directly with printed text, pictures, sound, and other common types of information.</a:t>
            </a:r>
          </a:p>
          <a:p>
            <a:pPr lvl="1"/>
            <a:r>
              <a:rPr lang="en-US" altLang="en-US" b="1" dirty="0"/>
              <a:t>Previously stored data</a:t>
            </a:r>
            <a:r>
              <a:rPr lang="en-US" altLang="en-US" dirty="0"/>
              <a:t> or </a:t>
            </a:r>
            <a:r>
              <a:rPr lang="en-US" altLang="en-US" b="1" dirty="0"/>
              <a:t>information</a:t>
            </a:r>
            <a:r>
              <a:rPr lang="en-US" altLang="en-US" dirty="0"/>
              <a:t>: Data that has already been processed by a computer and is being stored for later use.</a:t>
            </a:r>
          </a:p>
          <a:p>
            <a:pPr lvl="2"/>
            <a:r>
              <a:rPr lang="en-US" altLang="en-US" dirty="0"/>
              <a:t>These are forms of binary data useful only to the computer. </a:t>
            </a:r>
          </a:p>
          <a:p>
            <a:pPr lvl="2"/>
            <a:r>
              <a:rPr lang="en-US" altLang="en-US" dirty="0"/>
              <a:t>Examples: Floppy disks, DVD disks, and music CDs.</a:t>
            </a:r>
          </a:p>
          <a:p>
            <a:pPr lvl="2"/>
            <a:endParaRPr lang="en-US" altLang="en-US" dirty="0"/>
          </a:p>
        </p:txBody>
      </p:sp>
      <p:sp>
        <p:nvSpPr>
          <p:cNvPr id="2" name="Date Placeholder 1"/>
          <p:cNvSpPr>
            <a:spLocks noGrp="1"/>
          </p:cNvSpPr>
          <p:nvPr>
            <p:ph type="dt" sz="half" idx="10"/>
          </p:nvPr>
        </p:nvSpPr>
        <p:spPr/>
        <p:txBody>
          <a:bodyPr/>
          <a:lstStyle/>
          <a:p>
            <a:fld id="{CA636170-4F10-44EE-87FC-F62BFBA8BA22}"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20</a:t>
            </a:fld>
            <a:endParaRPr lang="en-US"/>
          </a:p>
        </p:txBody>
      </p:sp>
    </p:spTree>
    <p:extLst>
      <p:ext uri="{BB962C8B-B14F-4D97-AF65-F5344CB8AC3E}">
        <p14:creationId xmlns:p14="http://schemas.microsoft.com/office/powerpoint/2010/main" val="4162233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Input Devices</a:t>
            </a:r>
          </a:p>
        </p:txBody>
      </p:sp>
      <p:sp>
        <p:nvSpPr>
          <p:cNvPr id="33795" name="Rectangle 3"/>
          <p:cNvSpPr>
            <a:spLocks noGrp="1" noChangeArrowheads="1"/>
          </p:cNvSpPr>
          <p:nvPr>
            <p:ph type="body" idx="1"/>
          </p:nvPr>
        </p:nvSpPr>
        <p:spPr/>
        <p:txBody>
          <a:bodyPr/>
          <a:lstStyle/>
          <a:p>
            <a:r>
              <a:rPr lang="en-US" altLang="en-US"/>
              <a:t>Two categories of input hardware:</a:t>
            </a:r>
          </a:p>
          <a:p>
            <a:pPr lvl="1"/>
            <a:r>
              <a:rPr lang="en-US" altLang="en-US"/>
              <a:t>Those that deal with original data.</a:t>
            </a:r>
          </a:p>
          <a:p>
            <a:pPr lvl="1"/>
            <a:r>
              <a:rPr lang="en-US" altLang="en-US"/>
              <a:t>Those that handle previously stored data.</a:t>
            </a:r>
          </a:p>
          <a:p>
            <a:pPr lvl="1"/>
            <a:endParaRPr lang="en-US" altLang="en-US"/>
          </a:p>
          <a:p>
            <a:endParaRPr lang="en-US" altLang="en-US"/>
          </a:p>
        </p:txBody>
      </p:sp>
      <p:sp>
        <p:nvSpPr>
          <p:cNvPr id="2" name="Date Placeholder 1"/>
          <p:cNvSpPr>
            <a:spLocks noGrp="1"/>
          </p:cNvSpPr>
          <p:nvPr>
            <p:ph type="dt" sz="half" idx="10"/>
          </p:nvPr>
        </p:nvSpPr>
        <p:spPr/>
        <p:txBody>
          <a:bodyPr/>
          <a:lstStyle/>
          <a:p>
            <a:fld id="{A68A79E6-5901-44FB-B8FC-083C76C51355}"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21</a:t>
            </a:fld>
            <a:endParaRPr lang="en-US"/>
          </a:p>
        </p:txBody>
      </p:sp>
    </p:spTree>
    <p:extLst>
      <p:ext uri="{BB962C8B-B14F-4D97-AF65-F5344CB8AC3E}">
        <p14:creationId xmlns:p14="http://schemas.microsoft.com/office/powerpoint/2010/main" val="528514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Input Devices</a:t>
            </a:r>
          </a:p>
        </p:txBody>
      </p:sp>
      <p:sp>
        <p:nvSpPr>
          <p:cNvPr id="34819" name="Rectangle 3"/>
          <p:cNvSpPr>
            <a:spLocks noGrp="1" noChangeArrowheads="1"/>
          </p:cNvSpPr>
          <p:nvPr>
            <p:ph type="body" idx="1"/>
          </p:nvPr>
        </p:nvSpPr>
        <p:spPr/>
        <p:txBody>
          <a:bodyPr/>
          <a:lstStyle/>
          <a:p>
            <a:r>
              <a:rPr lang="en-US" altLang="en-US"/>
              <a:t>Input hardware:  Those that deal with original data.</a:t>
            </a:r>
          </a:p>
          <a:p>
            <a:pPr lvl="1"/>
            <a:r>
              <a:rPr lang="en-US" altLang="en-US"/>
              <a:t>Keyboard</a:t>
            </a:r>
          </a:p>
          <a:p>
            <a:pPr lvl="1"/>
            <a:r>
              <a:rPr lang="en-US" altLang="en-US"/>
              <a:t>Mouse</a:t>
            </a:r>
          </a:p>
          <a:p>
            <a:pPr lvl="1"/>
            <a:r>
              <a:rPr lang="en-US" altLang="en-US"/>
              <a:t>Voice recognition hardware</a:t>
            </a:r>
          </a:p>
          <a:p>
            <a:pPr lvl="1"/>
            <a:r>
              <a:rPr lang="en-US" altLang="en-US"/>
              <a:t>Scanner</a:t>
            </a:r>
          </a:p>
          <a:p>
            <a:pPr lvl="1"/>
            <a:r>
              <a:rPr lang="en-US" altLang="en-US"/>
              <a:t>Digital camera</a:t>
            </a:r>
          </a:p>
          <a:p>
            <a:pPr lvl="1"/>
            <a:endParaRPr lang="en-US" altLang="en-US" sz="800"/>
          </a:p>
          <a:p>
            <a:r>
              <a:rPr lang="en-US" altLang="en-US"/>
              <a:t>Digitizing: The process of taking a visual image, or audio recording and converting it to a binary form for the computer.</a:t>
            </a:r>
          </a:p>
          <a:p>
            <a:pPr lvl="1"/>
            <a:r>
              <a:rPr lang="en-US" altLang="en-US"/>
              <a:t>Used as data for programs to display, play or manipulate the digitized data.</a:t>
            </a:r>
          </a:p>
          <a:p>
            <a:pPr lvl="1"/>
            <a:endParaRPr lang="en-US" altLang="en-US" sz="800"/>
          </a:p>
        </p:txBody>
      </p:sp>
      <p:sp>
        <p:nvSpPr>
          <p:cNvPr id="2" name="Date Placeholder 1"/>
          <p:cNvSpPr>
            <a:spLocks noGrp="1"/>
          </p:cNvSpPr>
          <p:nvPr>
            <p:ph type="dt" sz="half" idx="10"/>
          </p:nvPr>
        </p:nvSpPr>
        <p:spPr/>
        <p:txBody>
          <a:bodyPr/>
          <a:lstStyle/>
          <a:p>
            <a:fld id="{E73ECBAE-FF0B-462E-9329-BADFBEE52221}"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22</a:t>
            </a:fld>
            <a:endParaRPr lang="en-US"/>
          </a:p>
        </p:txBody>
      </p:sp>
    </p:spTree>
    <p:extLst>
      <p:ext uri="{BB962C8B-B14F-4D97-AF65-F5344CB8AC3E}">
        <p14:creationId xmlns:p14="http://schemas.microsoft.com/office/powerpoint/2010/main" val="3811604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a:t>Input Devices</a:t>
            </a:r>
          </a:p>
        </p:txBody>
      </p:sp>
      <p:sp>
        <p:nvSpPr>
          <p:cNvPr id="36867" name="Rectangle 3"/>
          <p:cNvSpPr>
            <a:spLocks noGrp="1" noChangeArrowheads="1"/>
          </p:cNvSpPr>
          <p:nvPr>
            <p:ph type="body" idx="1"/>
          </p:nvPr>
        </p:nvSpPr>
        <p:spPr/>
        <p:txBody>
          <a:bodyPr/>
          <a:lstStyle/>
          <a:p>
            <a:r>
              <a:rPr lang="en-US" altLang="en-US" dirty="0"/>
              <a:t>Connecting Hardware to the computer:</a:t>
            </a:r>
          </a:p>
          <a:p>
            <a:pPr lvl="1"/>
            <a:r>
              <a:rPr lang="en-US" altLang="en-US" dirty="0"/>
              <a:t>Hardware needs access through some general input/output connection.</a:t>
            </a:r>
          </a:p>
          <a:p>
            <a:pPr lvl="2"/>
            <a:r>
              <a:rPr lang="en-US" altLang="en-US" b="1" dirty="0"/>
              <a:t>Port</a:t>
            </a:r>
            <a:r>
              <a:rPr lang="en-US" altLang="en-US" dirty="0"/>
              <a:t>: The pathway for data to go into and out of the computer from external devices such as keyboards. </a:t>
            </a:r>
          </a:p>
          <a:p>
            <a:pPr lvl="3"/>
            <a:r>
              <a:rPr lang="en-US" altLang="en-US" dirty="0"/>
              <a:t>There are many standard ports as well as custom electronic ports designed for special purposes.</a:t>
            </a:r>
          </a:p>
          <a:p>
            <a:pPr lvl="3"/>
            <a:r>
              <a:rPr lang="en-US" altLang="en-US" dirty="0"/>
              <a:t>Ports follow standards that define their use.  </a:t>
            </a:r>
          </a:p>
          <a:p>
            <a:pPr marL="1828800" lvl="4" indent="0">
              <a:buNone/>
            </a:pPr>
            <a:r>
              <a:rPr lang="en-US" altLang="en-US" dirty="0" smtClean="0"/>
              <a:t>e.g., USB</a:t>
            </a:r>
          </a:p>
          <a:p>
            <a:pPr lvl="2"/>
            <a:r>
              <a:rPr lang="en-US" altLang="en-US" b="1" dirty="0" smtClean="0"/>
              <a:t>Peripheral device</a:t>
            </a:r>
            <a:r>
              <a:rPr lang="en-US" altLang="en-US" dirty="0" smtClean="0"/>
              <a:t>: A piece of hardware like a printer or disk drive, that is outside the main computer.</a:t>
            </a:r>
          </a:p>
          <a:p>
            <a:pPr lvl="1"/>
            <a:endParaRPr lang="en-US" altLang="en-US" dirty="0"/>
          </a:p>
          <a:p>
            <a:endParaRPr lang="en-US" altLang="en-US" dirty="0"/>
          </a:p>
        </p:txBody>
      </p:sp>
      <p:sp>
        <p:nvSpPr>
          <p:cNvPr id="2" name="Date Placeholder 1"/>
          <p:cNvSpPr>
            <a:spLocks noGrp="1"/>
          </p:cNvSpPr>
          <p:nvPr>
            <p:ph type="dt" sz="half" idx="10"/>
          </p:nvPr>
        </p:nvSpPr>
        <p:spPr/>
        <p:txBody>
          <a:bodyPr/>
          <a:lstStyle/>
          <a:p>
            <a:fld id="{9D3823E7-55B8-497E-8B7E-CD2F12096CBA}"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23</a:t>
            </a:fld>
            <a:endParaRPr lang="en-US"/>
          </a:p>
        </p:txBody>
      </p:sp>
    </p:spTree>
    <p:extLst>
      <p:ext uri="{BB962C8B-B14F-4D97-AF65-F5344CB8AC3E}">
        <p14:creationId xmlns:p14="http://schemas.microsoft.com/office/powerpoint/2010/main" val="1214807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Input Devices</a:t>
            </a:r>
          </a:p>
        </p:txBody>
      </p:sp>
      <p:sp>
        <p:nvSpPr>
          <p:cNvPr id="37891" name="Rectangle 3"/>
          <p:cNvSpPr>
            <a:spLocks noGrp="1" noChangeArrowheads="1"/>
          </p:cNvSpPr>
          <p:nvPr>
            <p:ph type="body" idx="1"/>
          </p:nvPr>
        </p:nvSpPr>
        <p:spPr/>
        <p:txBody>
          <a:bodyPr/>
          <a:lstStyle/>
          <a:p>
            <a:r>
              <a:rPr lang="en-US" altLang="en-US"/>
              <a:t>Connecting Hardware to the computer: (continued)</a:t>
            </a:r>
          </a:p>
          <a:p>
            <a:pPr lvl="1"/>
            <a:r>
              <a:rPr lang="en-US" altLang="en-US"/>
              <a:t>Hardware needs software on the computer that can service the device.</a:t>
            </a:r>
          </a:p>
          <a:p>
            <a:pPr lvl="2"/>
            <a:r>
              <a:rPr lang="en-US" altLang="en-US" b="1"/>
              <a:t>Device driver</a:t>
            </a:r>
            <a:r>
              <a:rPr lang="en-US" altLang="en-US"/>
              <a:t>: Software addition to the operating system that will allow the computer to communicate with a particular device.</a:t>
            </a:r>
          </a:p>
        </p:txBody>
      </p:sp>
      <p:sp>
        <p:nvSpPr>
          <p:cNvPr id="2" name="Date Placeholder 1"/>
          <p:cNvSpPr>
            <a:spLocks noGrp="1"/>
          </p:cNvSpPr>
          <p:nvPr>
            <p:ph type="dt" sz="half" idx="10"/>
          </p:nvPr>
        </p:nvSpPr>
        <p:spPr/>
        <p:txBody>
          <a:bodyPr/>
          <a:lstStyle/>
          <a:p>
            <a:fld id="{1CAB2ECC-1EEF-4F45-8D4C-6C8EB1A124D4}"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24</a:t>
            </a:fld>
            <a:endParaRPr lang="en-US"/>
          </a:p>
        </p:txBody>
      </p:sp>
    </p:spTree>
    <p:extLst>
      <p:ext uri="{BB962C8B-B14F-4D97-AF65-F5344CB8AC3E}">
        <p14:creationId xmlns:p14="http://schemas.microsoft.com/office/powerpoint/2010/main" val="3052172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Input Devices</a:t>
            </a:r>
          </a:p>
        </p:txBody>
      </p:sp>
      <p:sp>
        <p:nvSpPr>
          <p:cNvPr id="38915" name="Rectangle 3"/>
          <p:cNvSpPr>
            <a:spLocks noGrp="1" noChangeArrowheads="1"/>
          </p:cNvSpPr>
          <p:nvPr>
            <p:ph type="body" idx="1"/>
          </p:nvPr>
        </p:nvSpPr>
        <p:spPr/>
        <p:txBody>
          <a:bodyPr/>
          <a:lstStyle/>
          <a:p>
            <a:r>
              <a:rPr lang="en-US" altLang="en-US" dirty="0"/>
              <a:t>Common Basic Technologies for Storing Binary Information:</a:t>
            </a:r>
          </a:p>
          <a:p>
            <a:pPr lvl="1"/>
            <a:r>
              <a:rPr lang="en-US" altLang="en-US" dirty="0"/>
              <a:t>Electronic</a:t>
            </a:r>
          </a:p>
          <a:p>
            <a:pPr lvl="1"/>
            <a:r>
              <a:rPr lang="en-US" altLang="en-US" dirty="0"/>
              <a:t>Magnetic</a:t>
            </a:r>
          </a:p>
          <a:p>
            <a:pPr lvl="1"/>
            <a:r>
              <a:rPr lang="en-US" altLang="en-US" dirty="0"/>
              <a:t>Optical</a:t>
            </a:r>
          </a:p>
        </p:txBody>
      </p:sp>
      <p:sp>
        <p:nvSpPr>
          <p:cNvPr id="2" name="Date Placeholder 1"/>
          <p:cNvSpPr>
            <a:spLocks noGrp="1"/>
          </p:cNvSpPr>
          <p:nvPr>
            <p:ph type="dt" sz="half" idx="10"/>
          </p:nvPr>
        </p:nvSpPr>
        <p:spPr/>
        <p:txBody>
          <a:bodyPr/>
          <a:lstStyle/>
          <a:p>
            <a:fld id="{58C642A1-D9E6-45F2-ACCF-951186EFD87E}"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25</a:t>
            </a:fld>
            <a:endParaRPr lang="en-US"/>
          </a:p>
        </p:txBody>
      </p:sp>
    </p:spTree>
    <p:extLst>
      <p:ext uri="{BB962C8B-B14F-4D97-AF65-F5344CB8AC3E}">
        <p14:creationId xmlns:p14="http://schemas.microsoft.com/office/powerpoint/2010/main" val="715610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Input Devices</a:t>
            </a:r>
          </a:p>
        </p:txBody>
      </p:sp>
      <p:sp>
        <p:nvSpPr>
          <p:cNvPr id="39939" name="Rectangle 3"/>
          <p:cNvSpPr>
            <a:spLocks noGrp="1" noChangeArrowheads="1"/>
          </p:cNvSpPr>
          <p:nvPr>
            <p:ph type="body" idx="1"/>
          </p:nvPr>
        </p:nvSpPr>
        <p:spPr/>
        <p:txBody>
          <a:bodyPr/>
          <a:lstStyle/>
          <a:p>
            <a:r>
              <a:rPr lang="en-US" altLang="en-US"/>
              <a:t>Electronic Circuits</a:t>
            </a:r>
          </a:p>
          <a:p>
            <a:pPr lvl="1"/>
            <a:r>
              <a:rPr lang="en-US" altLang="en-US"/>
              <a:t>Most expensive of the three forms for storing binary information.</a:t>
            </a:r>
          </a:p>
          <a:p>
            <a:pPr lvl="1"/>
            <a:r>
              <a:rPr lang="en-US" altLang="en-US"/>
              <a:t>A flip-flop circuit has either one electronic status or the other. It is said to flip-flop from one to the other.</a:t>
            </a:r>
          </a:p>
          <a:p>
            <a:pPr lvl="1"/>
            <a:r>
              <a:rPr lang="en-US" altLang="en-US"/>
              <a:t>Electronic circuits come in two forms:</a:t>
            </a:r>
          </a:p>
          <a:p>
            <a:pPr lvl="2"/>
            <a:r>
              <a:rPr lang="en-US" altLang="en-US"/>
              <a:t>Permanent</a:t>
            </a:r>
          </a:p>
          <a:p>
            <a:pPr lvl="2"/>
            <a:r>
              <a:rPr lang="en-US" altLang="en-US"/>
              <a:t>Non-permanent</a:t>
            </a:r>
          </a:p>
          <a:p>
            <a:pPr lvl="1"/>
            <a:endParaRPr lang="en-US" altLang="en-US"/>
          </a:p>
        </p:txBody>
      </p:sp>
      <p:sp>
        <p:nvSpPr>
          <p:cNvPr id="2" name="Date Placeholder 1"/>
          <p:cNvSpPr>
            <a:spLocks noGrp="1"/>
          </p:cNvSpPr>
          <p:nvPr>
            <p:ph type="dt" sz="half" idx="10"/>
          </p:nvPr>
        </p:nvSpPr>
        <p:spPr/>
        <p:txBody>
          <a:bodyPr/>
          <a:lstStyle/>
          <a:p>
            <a:fld id="{AD9116B8-F377-424B-A73F-071AFBEB5A0C}"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26</a:t>
            </a:fld>
            <a:endParaRPr lang="en-US"/>
          </a:p>
        </p:txBody>
      </p:sp>
    </p:spTree>
    <p:extLst>
      <p:ext uri="{BB962C8B-B14F-4D97-AF65-F5344CB8AC3E}">
        <p14:creationId xmlns:p14="http://schemas.microsoft.com/office/powerpoint/2010/main" val="4023610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Input Devices</a:t>
            </a:r>
          </a:p>
        </p:txBody>
      </p:sp>
      <p:sp>
        <p:nvSpPr>
          <p:cNvPr id="40963" name="Rectangle 3"/>
          <p:cNvSpPr>
            <a:spLocks noGrp="1" noChangeArrowheads="1"/>
          </p:cNvSpPr>
          <p:nvPr>
            <p:ph type="body" idx="1"/>
          </p:nvPr>
        </p:nvSpPr>
        <p:spPr/>
        <p:txBody>
          <a:bodyPr/>
          <a:lstStyle/>
          <a:p>
            <a:r>
              <a:rPr lang="en-US" altLang="en-US" dirty="0"/>
              <a:t>Magnetic Technology</a:t>
            </a:r>
          </a:p>
          <a:p>
            <a:pPr lvl="1"/>
            <a:r>
              <a:rPr lang="en-US" altLang="en-US" dirty="0"/>
              <a:t>Two parts to most of the magnetic forms of information storage:</a:t>
            </a:r>
          </a:p>
          <a:p>
            <a:pPr lvl="2"/>
            <a:r>
              <a:rPr lang="en-US" altLang="en-US" dirty="0"/>
              <a:t>The </a:t>
            </a:r>
            <a:r>
              <a:rPr lang="en-US" altLang="en-US" b="1" dirty="0"/>
              <a:t>medium</a:t>
            </a:r>
            <a:r>
              <a:rPr lang="en-US" altLang="en-US" dirty="0"/>
              <a:t> that stores the magnetic information.</a:t>
            </a:r>
          </a:p>
          <a:p>
            <a:pPr lvl="3"/>
            <a:r>
              <a:rPr lang="en-US" altLang="en-US" dirty="0"/>
              <a:t>Example: Floppy disk. Tiny spots on the disk are magnetized to represent 0s and 1s.</a:t>
            </a:r>
          </a:p>
          <a:p>
            <a:pPr lvl="2"/>
            <a:r>
              <a:rPr lang="en-US" altLang="en-US" dirty="0"/>
              <a:t>The </a:t>
            </a:r>
            <a:r>
              <a:rPr lang="en-US" altLang="en-US" b="1" dirty="0"/>
              <a:t>device</a:t>
            </a:r>
            <a:r>
              <a:rPr lang="en-US" altLang="en-US" dirty="0"/>
              <a:t> that can “read” that information from the medium.</a:t>
            </a:r>
          </a:p>
          <a:p>
            <a:pPr lvl="3"/>
            <a:r>
              <a:rPr lang="en-US" altLang="en-US" dirty="0"/>
              <a:t>The drive spins the disk.</a:t>
            </a:r>
          </a:p>
          <a:p>
            <a:pPr lvl="3"/>
            <a:r>
              <a:rPr lang="en-US" altLang="en-US" dirty="0"/>
              <a:t>It has a magnetic sensing arm that moves over the disk.</a:t>
            </a:r>
          </a:p>
          <a:p>
            <a:pPr lvl="3"/>
            <a:r>
              <a:rPr lang="en-US" altLang="en-US" dirty="0"/>
              <a:t>Performs nondestructive reading.</a:t>
            </a:r>
          </a:p>
          <a:p>
            <a:pPr lvl="1"/>
            <a:endParaRPr lang="en-US" altLang="en-US" dirty="0"/>
          </a:p>
          <a:p>
            <a:pPr lvl="1"/>
            <a:endParaRPr lang="en-US" altLang="en-US" dirty="0"/>
          </a:p>
        </p:txBody>
      </p:sp>
      <p:pic>
        <p:nvPicPr>
          <p:cNvPr id="40964" name="Picture 4" descr="A:\!CHAPTER.2IM\DISK.GIF"/>
          <p:cNvPicPr>
            <a:picLocks noChangeAspect="1" noChangeArrowheads="1"/>
          </p:cNvPicPr>
          <p:nvPr/>
        </p:nvPicPr>
        <p:blipFill>
          <a:blip r:embed="rId3">
            <a:extLst>
              <a:ext uri="{28A0092B-C50C-407E-A947-70E740481C1C}">
                <a14:useLocalDpi xmlns:a14="http://schemas.microsoft.com/office/drawing/2010/main" val="0"/>
              </a:ext>
            </a:extLst>
          </a:blip>
          <a:srcRect l="10663" t="6400" r="16800" b="7198"/>
          <a:stretch>
            <a:fillRect/>
          </a:stretch>
        </p:blipFill>
        <p:spPr bwMode="auto">
          <a:xfrm>
            <a:off x="1608463" y="4753769"/>
            <a:ext cx="1905000" cy="151288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E616D496-98DB-4B57-AC0C-579A55148B26}"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27</a:t>
            </a:fld>
            <a:endParaRPr lang="en-US"/>
          </a:p>
        </p:txBody>
      </p:sp>
    </p:spTree>
    <p:extLst>
      <p:ext uri="{BB962C8B-B14F-4D97-AF65-F5344CB8AC3E}">
        <p14:creationId xmlns:p14="http://schemas.microsoft.com/office/powerpoint/2010/main" val="2045650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Input Devices</a:t>
            </a:r>
          </a:p>
        </p:txBody>
      </p:sp>
      <p:sp>
        <p:nvSpPr>
          <p:cNvPr id="41987" name="Rectangle 3"/>
          <p:cNvSpPr>
            <a:spLocks noGrp="1" noChangeArrowheads="1"/>
          </p:cNvSpPr>
          <p:nvPr>
            <p:ph type="body" idx="1"/>
          </p:nvPr>
        </p:nvSpPr>
        <p:spPr/>
        <p:txBody>
          <a:bodyPr/>
          <a:lstStyle/>
          <a:p>
            <a:r>
              <a:rPr lang="en-US" altLang="en-US"/>
              <a:t>Optical</a:t>
            </a:r>
          </a:p>
          <a:p>
            <a:pPr lvl="1"/>
            <a:r>
              <a:rPr lang="en-US" altLang="en-US"/>
              <a:t>Uses lasers to “read” the binary information from the medium, usually a disc.</a:t>
            </a:r>
          </a:p>
          <a:p>
            <a:pPr lvl="2"/>
            <a:r>
              <a:rPr lang="en-US" altLang="en-US"/>
              <a:t>Millions of tiny holes are “burned” into the surface of the disc.</a:t>
            </a:r>
          </a:p>
          <a:p>
            <a:pPr lvl="2"/>
            <a:r>
              <a:rPr lang="en-US" altLang="en-US"/>
              <a:t>The holes are interpreted as 1s. The absence of holes are interpreted as 0s.</a:t>
            </a:r>
          </a:p>
        </p:txBody>
      </p:sp>
      <p:pic>
        <p:nvPicPr>
          <p:cNvPr id="41988" name="Picture 4" descr="A:\!CHAPTER.2IM\C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28" y="4411339"/>
            <a:ext cx="1828800" cy="14525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CF152839-DAF9-4A9E-8342-6543E2058390}"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28</a:t>
            </a:fld>
            <a:endParaRPr lang="en-US"/>
          </a:p>
        </p:txBody>
      </p:sp>
    </p:spTree>
    <p:extLst>
      <p:ext uri="{BB962C8B-B14F-4D97-AF65-F5344CB8AC3E}">
        <p14:creationId xmlns:p14="http://schemas.microsoft.com/office/powerpoint/2010/main" val="3992708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Input Devices</a:t>
            </a:r>
          </a:p>
        </p:txBody>
      </p:sp>
      <p:sp>
        <p:nvSpPr>
          <p:cNvPr id="43011" name="Rectangle 3"/>
          <p:cNvSpPr>
            <a:spLocks noGrp="1" noChangeArrowheads="1"/>
          </p:cNvSpPr>
          <p:nvPr>
            <p:ph type="body" idx="1"/>
          </p:nvPr>
        </p:nvSpPr>
        <p:spPr/>
        <p:txBody>
          <a:bodyPr/>
          <a:lstStyle/>
          <a:p>
            <a:r>
              <a:rPr lang="en-US" altLang="en-US"/>
              <a:t>Secondary Memory Input Devices</a:t>
            </a:r>
          </a:p>
          <a:p>
            <a:pPr lvl="1"/>
            <a:r>
              <a:rPr lang="en-US" altLang="en-US"/>
              <a:t>These input devices are used by a computer to store information and then to retrieve that information as needed.</a:t>
            </a:r>
          </a:p>
          <a:p>
            <a:pPr lvl="2"/>
            <a:r>
              <a:rPr lang="en-US" altLang="en-US"/>
              <a:t>External to the computer.</a:t>
            </a:r>
          </a:p>
          <a:p>
            <a:pPr lvl="2"/>
            <a:r>
              <a:rPr lang="en-US" altLang="en-US"/>
              <a:t>Commonly consists of floppy disks, hard disk drives, or CD-ROMs.</a:t>
            </a:r>
          </a:p>
          <a:p>
            <a:pPr lvl="1"/>
            <a:r>
              <a:rPr lang="en-US" altLang="en-US"/>
              <a:t>Secondary memory uses binary.</a:t>
            </a:r>
          </a:p>
          <a:p>
            <a:pPr lvl="2"/>
            <a:r>
              <a:rPr lang="en-US" altLang="en-US"/>
              <a:t>The usual measurement is the byte.</a:t>
            </a:r>
          </a:p>
          <a:p>
            <a:pPr lvl="3"/>
            <a:r>
              <a:rPr lang="en-US" altLang="en-US"/>
              <a:t>A byte consists of 8 binary digits (bits). The byte is a standard unit.</a:t>
            </a:r>
          </a:p>
        </p:txBody>
      </p:sp>
      <p:sp>
        <p:nvSpPr>
          <p:cNvPr id="2" name="Date Placeholder 1"/>
          <p:cNvSpPr>
            <a:spLocks noGrp="1"/>
          </p:cNvSpPr>
          <p:nvPr>
            <p:ph type="dt" sz="half" idx="10"/>
          </p:nvPr>
        </p:nvSpPr>
        <p:spPr/>
        <p:txBody>
          <a:bodyPr/>
          <a:lstStyle/>
          <a:p>
            <a:fld id="{9A433208-E2BE-4806-BC68-2196582AC36B}"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29</a:t>
            </a:fld>
            <a:endParaRPr lang="en-US"/>
          </a:p>
        </p:txBody>
      </p:sp>
    </p:spTree>
    <p:extLst>
      <p:ext uri="{BB962C8B-B14F-4D97-AF65-F5344CB8AC3E}">
        <p14:creationId xmlns:p14="http://schemas.microsoft.com/office/powerpoint/2010/main" val="2976459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'Harvard Mk I' and Colossus -1943</a:t>
            </a:r>
            <a:endParaRPr lang="en-US" dirty="0"/>
          </a:p>
        </p:txBody>
      </p:sp>
      <p:sp>
        <p:nvSpPr>
          <p:cNvPr id="3" name="Date Placeholder 2"/>
          <p:cNvSpPr>
            <a:spLocks noGrp="1"/>
          </p:cNvSpPr>
          <p:nvPr>
            <p:ph type="dt" sz="half" idx="10"/>
          </p:nvPr>
        </p:nvSpPr>
        <p:spPr/>
        <p:txBody>
          <a:bodyPr/>
          <a:lstStyle/>
          <a:p>
            <a:fld id="{41B2FF57-7CF4-4C34-9846-8CE1C59BFFEE}" type="datetime1">
              <a:rPr lang="en-US" smtClean="0"/>
              <a:t>3/13/2014</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1905000" y="1600200"/>
            <a:ext cx="2667000" cy="17907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24400" y="1600201"/>
            <a:ext cx="2667000" cy="17811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620000" y="1524000"/>
            <a:ext cx="2667000" cy="2000250"/>
          </a:xfrm>
          <a:prstGeom prst="rect">
            <a:avLst/>
          </a:prstGeom>
          <a:noFill/>
          <a:ln w="9525">
            <a:noFill/>
            <a:miter lim="800000"/>
            <a:headEnd/>
            <a:tailEnd/>
          </a:ln>
        </p:spPr>
      </p:pic>
      <p:sp>
        <p:nvSpPr>
          <p:cNvPr id="9" name="Rectangle 8"/>
          <p:cNvSpPr/>
          <p:nvPr/>
        </p:nvSpPr>
        <p:spPr>
          <a:xfrm>
            <a:off x="1905001" y="3429001"/>
            <a:ext cx="2667000" cy="646331"/>
          </a:xfrm>
          <a:prstGeom prst="rect">
            <a:avLst/>
          </a:prstGeom>
        </p:spPr>
        <p:txBody>
          <a:bodyPr wrap="square">
            <a:spAutoFit/>
          </a:bodyPr>
          <a:lstStyle/>
          <a:p>
            <a:r>
              <a:rPr lang="en-US" dirty="0"/>
              <a:t>Portion of the Harvard-IBM Mark 1, left side</a:t>
            </a:r>
          </a:p>
        </p:txBody>
      </p:sp>
      <p:sp>
        <p:nvSpPr>
          <p:cNvPr id="10" name="Rectangle 9"/>
          <p:cNvSpPr/>
          <p:nvPr/>
        </p:nvSpPr>
        <p:spPr>
          <a:xfrm>
            <a:off x="5486400" y="3581400"/>
            <a:ext cx="1213794" cy="369332"/>
          </a:xfrm>
          <a:prstGeom prst="rect">
            <a:avLst/>
          </a:prstGeom>
        </p:spPr>
        <p:txBody>
          <a:bodyPr wrap="none">
            <a:spAutoFit/>
          </a:bodyPr>
          <a:lstStyle/>
          <a:p>
            <a:r>
              <a:rPr lang="en-US" dirty="0"/>
              <a:t>Right side</a:t>
            </a:r>
          </a:p>
        </p:txBody>
      </p:sp>
      <p:sp>
        <p:nvSpPr>
          <p:cNvPr id="11" name="Rectangle 10"/>
          <p:cNvSpPr/>
          <p:nvPr/>
        </p:nvSpPr>
        <p:spPr>
          <a:xfrm>
            <a:off x="7848601" y="3581400"/>
            <a:ext cx="2823209" cy="369332"/>
          </a:xfrm>
          <a:prstGeom prst="rect">
            <a:avLst/>
          </a:prstGeom>
        </p:spPr>
        <p:txBody>
          <a:bodyPr wrap="none">
            <a:spAutoFit/>
          </a:bodyPr>
          <a:lstStyle/>
          <a:p>
            <a:r>
              <a:rPr lang="en-US" dirty="0" err="1"/>
              <a:t>Input/Output</a:t>
            </a:r>
            <a:r>
              <a:rPr lang="en-US" dirty="0"/>
              <a:t> and control</a:t>
            </a:r>
          </a:p>
        </p:txBody>
      </p:sp>
      <p:pic>
        <p:nvPicPr>
          <p:cNvPr id="1029" name="Picture 5"/>
          <p:cNvPicPr>
            <a:picLocks noChangeAspect="1" noChangeArrowheads="1"/>
          </p:cNvPicPr>
          <p:nvPr/>
        </p:nvPicPr>
        <p:blipFill>
          <a:blip r:embed="rId6" cstate="print"/>
          <a:srcRect/>
          <a:stretch>
            <a:fillRect/>
          </a:stretch>
        </p:blipFill>
        <p:spPr bwMode="auto">
          <a:xfrm>
            <a:off x="1905001" y="4114800"/>
            <a:ext cx="3705225" cy="2514600"/>
          </a:xfrm>
          <a:prstGeom prst="rect">
            <a:avLst/>
          </a:prstGeom>
          <a:noFill/>
          <a:ln w="9525">
            <a:noFill/>
            <a:miter lim="800000"/>
            <a:headEnd/>
            <a:tailEnd/>
          </a:ln>
        </p:spPr>
      </p:pic>
      <p:sp>
        <p:nvSpPr>
          <p:cNvPr id="13" name="Rectangle 12"/>
          <p:cNvSpPr/>
          <p:nvPr/>
        </p:nvSpPr>
        <p:spPr>
          <a:xfrm>
            <a:off x="5715000" y="4800600"/>
            <a:ext cx="1079142" cy="369332"/>
          </a:xfrm>
          <a:prstGeom prst="rect">
            <a:avLst/>
          </a:prstGeom>
        </p:spPr>
        <p:txBody>
          <a:bodyPr wrap="none">
            <a:spAutoFit/>
          </a:bodyPr>
          <a:lstStyle/>
          <a:p>
            <a:r>
              <a:rPr lang="en-US" dirty="0"/>
              <a:t>Colossus</a:t>
            </a:r>
          </a:p>
        </p:txBody>
      </p:sp>
      <p:sp>
        <p:nvSpPr>
          <p:cNvPr id="4" name="Slide Number Placeholder 3"/>
          <p:cNvSpPr>
            <a:spLocks noGrp="1"/>
          </p:cNvSpPr>
          <p:nvPr>
            <p:ph type="sldNum" sz="quarter" idx="12"/>
          </p:nvPr>
        </p:nvSpPr>
        <p:spPr/>
        <p:txBody>
          <a:bodyPr/>
          <a:lstStyle/>
          <a:p>
            <a:fld id="{A53BA17F-A10D-4E49-B572-0622EAE15C51}" type="slidenum">
              <a:rPr lang="en-US" smtClean="0"/>
              <a:t>3</a:t>
            </a:fld>
            <a:endParaRPr lang="en-US"/>
          </a:p>
        </p:txBody>
      </p:sp>
    </p:spTree>
    <p:extLst>
      <p:ext uri="{BB962C8B-B14F-4D97-AF65-F5344CB8AC3E}">
        <p14:creationId xmlns:p14="http://schemas.microsoft.com/office/powerpoint/2010/main" val="4024498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Input Devices</a:t>
            </a:r>
          </a:p>
        </p:txBody>
      </p:sp>
      <p:sp>
        <p:nvSpPr>
          <p:cNvPr id="44035" name="Rectangle 3"/>
          <p:cNvSpPr>
            <a:spLocks noGrp="1" noChangeArrowheads="1"/>
          </p:cNvSpPr>
          <p:nvPr>
            <p:ph type="body" idx="1"/>
          </p:nvPr>
        </p:nvSpPr>
        <p:spPr/>
        <p:txBody>
          <a:bodyPr/>
          <a:lstStyle/>
          <a:p>
            <a:r>
              <a:rPr lang="en-US" altLang="en-US" dirty="0"/>
              <a:t>The four most important characteristics of storage devices:</a:t>
            </a:r>
          </a:p>
          <a:p>
            <a:pPr lvl="1"/>
            <a:r>
              <a:rPr lang="en-US" altLang="en-US" dirty="0"/>
              <a:t>Speed and access time</a:t>
            </a:r>
          </a:p>
          <a:p>
            <a:pPr lvl="1"/>
            <a:r>
              <a:rPr lang="en-US" altLang="en-US" dirty="0"/>
              <a:t>Cost / Removable versus non-removable</a:t>
            </a:r>
          </a:p>
          <a:p>
            <a:pPr lvl="1"/>
            <a:r>
              <a:rPr lang="en-US" altLang="en-US" dirty="0"/>
              <a:t>Capacity</a:t>
            </a:r>
          </a:p>
          <a:p>
            <a:pPr lvl="1"/>
            <a:r>
              <a:rPr lang="en-US" altLang="en-US" dirty="0"/>
              <a:t>Type of access</a:t>
            </a:r>
          </a:p>
        </p:txBody>
      </p:sp>
      <p:sp>
        <p:nvSpPr>
          <p:cNvPr id="2" name="Date Placeholder 1"/>
          <p:cNvSpPr>
            <a:spLocks noGrp="1"/>
          </p:cNvSpPr>
          <p:nvPr>
            <p:ph type="dt" sz="half" idx="10"/>
          </p:nvPr>
        </p:nvSpPr>
        <p:spPr/>
        <p:txBody>
          <a:bodyPr/>
          <a:lstStyle/>
          <a:p>
            <a:fld id="{51AC08CF-3543-4001-BCF1-9EB7D0FB7B1F}"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30</a:t>
            </a:fld>
            <a:endParaRPr lang="en-US"/>
          </a:p>
        </p:txBody>
      </p:sp>
    </p:spTree>
    <p:extLst>
      <p:ext uri="{BB962C8B-B14F-4D97-AF65-F5344CB8AC3E}">
        <p14:creationId xmlns:p14="http://schemas.microsoft.com/office/powerpoint/2010/main" val="20432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fade">
                                      <p:cBhvr>
                                        <p:cTn id="7" dur="500"/>
                                        <p:tgtEl>
                                          <p:spTgt spid="440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5">
                                            <p:txEl>
                                              <p:pRg st="2" end="2"/>
                                            </p:txEl>
                                          </p:spTgt>
                                        </p:tgtEl>
                                        <p:attrNameLst>
                                          <p:attrName>style.visibility</p:attrName>
                                        </p:attrNameLst>
                                      </p:cBhvr>
                                      <p:to>
                                        <p:strVal val="visible"/>
                                      </p:to>
                                    </p:set>
                                    <p:animEffect transition="in" filter="fade">
                                      <p:cBhvr>
                                        <p:cTn id="10" dur="500"/>
                                        <p:tgtEl>
                                          <p:spTgt spid="440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animEffect transition="in" filter="fade">
                                      <p:cBhvr>
                                        <p:cTn id="13" dur="500"/>
                                        <p:tgtEl>
                                          <p:spTgt spid="4403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4035">
                                            <p:txEl>
                                              <p:pRg st="4" end="4"/>
                                            </p:txEl>
                                          </p:spTgt>
                                        </p:tgtEl>
                                        <p:attrNameLst>
                                          <p:attrName>style.visibility</p:attrName>
                                        </p:attrNameLst>
                                      </p:cBhvr>
                                      <p:to>
                                        <p:strVal val="visible"/>
                                      </p:to>
                                    </p:set>
                                    <p:animEffect transition="in" filter="fade">
                                      <p:cBhvr>
                                        <p:cTn id="16"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Output Devices</a:t>
            </a:r>
          </a:p>
        </p:txBody>
      </p:sp>
      <p:sp>
        <p:nvSpPr>
          <p:cNvPr id="51203" name="Rectangle 3"/>
          <p:cNvSpPr>
            <a:spLocks noGrp="1" noChangeArrowheads="1"/>
          </p:cNvSpPr>
          <p:nvPr>
            <p:ph type="body" idx="1"/>
          </p:nvPr>
        </p:nvSpPr>
        <p:spPr/>
        <p:txBody>
          <a:bodyPr/>
          <a:lstStyle/>
          <a:p>
            <a:r>
              <a:rPr lang="en-US" altLang="en-US" dirty="0"/>
              <a:t>Output units store and display information (calculated results and other messages) for us to see and use.</a:t>
            </a:r>
          </a:p>
          <a:p>
            <a:pPr lvl="1"/>
            <a:r>
              <a:rPr lang="en-US" altLang="en-US" dirty="0"/>
              <a:t>Floppy disk drives and Hard disk drives.</a:t>
            </a:r>
          </a:p>
          <a:p>
            <a:pPr lvl="1"/>
            <a:r>
              <a:rPr lang="en-US" altLang="en-US" dirty="0"/>
              <a:t>Display monitors: Hi-resolution monitors come in two types:</a:t>
            </a:r>
          </a:p>
          <a:p>
            <a:pPr lvl="2"/>
            <a:r>
              <a:rPr lang="en-US" altLang="en-US" b="1" dirty="0"/>
              <a:t>Cathode ray tube</a:t>
            </a:r>
            <a:r>
              <a:rPr lang="en-US" altLang="en-US" dirty="0"/>
              <a:t> (CRT) - Streams of electrons make phosphors glow on a large vacuum tube.</a:t>
            </a:r>
          </a:p>
          <a:p>
            <a:pPr lvl="2"/>
            <a:r>
              <a:rPr lang="en-US" altLang="en-US" b="1" dirty="0"/>
              <a:t>Liquid crystal display</a:t>
            </a:r>
            <a:r>
              <a:rPr lang="en-US" altLang="en-US" dirty="0"/>
              <a:t> (LCD) - A flat panel display that uses crystals to let varying amounts of different colored light to pass through it. </a:t>
            </a:r>
          </a:p>
          <a:p>
            <a:pPr lvl="3"/>
            <a:r>
              <a:rPr lang="en-US" altLang="en-US" dirty="0"/>
              <a:t>Developed primarily for portable computers.</a:t>
            </a:r>
          </a:p>
        </p:txBody>
      </p:sp>
      <p:sp>
        <p:nvSpPr>
          <p:cNvPr id="2" name="Date Placeholder 1"/>
          <p:cNvSpPr>
            <a:spLocks noGrp="1"/>
          </p:cNvSpPr>
          <p:nvPr>
            <p:ph type="dt" sz="half" idx="10"/>
          </p:nvPr>
        </p:nvSpPr>
        <p:spPr/>
        <p:txBody>
          <a:bodyPr/>
          <a:lstStyle/>
          <a:p>
            <a:fld id="{E08F9C5D-7EA8-4D5D-879C-67DD8AD068C3}"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31</a:t>
            </a:fld>
            <a:endParaRPr lang="en-US"/>
          </a:p>
        </p:txBody>
      </p:sp>
    </p:spTree>
    <p:extLst>
      <p:ext uri="{BB962C8B-B14F-4D97-AF65-F5344CB8AC3E}">
        <p14:creationId xmlns:p14="http://schemas.microsoft.com/office/powerpoint/2010/main" val="3092600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Output Devices</a:t>
            </a:r>
          </a:p>
        </p:txBody>
      </p:sp>
      <p:sp>
        <p:nvSpPr>
          <p:cNvPr id="52227" name="Rectangle 3"/>
          <p:cNvSpPr>
            <a:spLocks noGrp="1" noChangeArrowheads="1"/>
          </p:cNvSpPr>
          <p:nvPr>
            <p:ph type="body" idx="1"/>
          </p:nvPr>
        </p:nvSpPr>
        <p:spPr/>
        <p:txBody>
          <a:bodyPr/>
          <a:lstStyle/>
          <a:p>
            <a:r>
              <a:rPr lang="en-US" altLang="en-US"/>
              <a:t>Audio Output Devices</a:t>
            </a:r>
          </a:p>
          <a:p>
            <a:pPr lvl="1"/>
            <a:r>
              <a:rPr lang="en-US" altLang="en-US"/>
              <a:t>Windows machines need special audio card for audio output.</a:t>
            </a:r>
          </a:p>
          <a:p>
            <a:pPr lvl="1"/>
            <a:r>
              <a:rPr lang="en-US" altLang="en-US"/>
              <a:t>Macintosh has audio playback built in.</a:t>
            </a:r>
          </a:p>
          <a:p>
            <a:pPr lvl="1"/>
            <a:r>
              <a:rPr lang="en-US" altLang="en-US"/>
              <a:t>Audio output is useful for:</a:t>
            </a:r>
          </a:p>
          <a:p>
            <a:pPr lvl="2"/>
            <a:r>
              <a:rPr lang="en-US" altLang="en-US"/>
              <a:t>Music</a:t>
            </a:r>
          </a:p>
          <a:p>
            <a:pPr lvl="3"/>
            <a:r>
              <a:rPr lang="en-US" altLang="en-US"/>
              <a:t>CD player is a computer.</a:t>
            </a:r>
          </a:p>
          <a:p>
            <a:pPr lvl="3"/>
            <a:r>
              <a:rPr lang="en-US" altLang="en-US"/>
              <a:t>Most personal computers have CD players that can access both music CDs and CD-ROMs.</a:t>
            </a:r>
          </a:p>
          <a:p>
            <a:pPr lvl="2"/>
            <a:r>
              <a:rPr lang="en-US" altLang="en-US"/>
              <a:t>Voice synthesis (becoming more human sounding.)</a:t>
            </a:r>
          </a:p>
          <a:p>
            <a:pPr lvl="2"/>
            <a:r>
              <a:rPr lang="en-US" altLang="en-US"/>
              <a:t>Multimedia</a:t>
            </a:r>
          </a:p>
          <a:p>
            <a:pPr lvl="2"/>
            <a:r>
              <a:rPr lang="en-US" altLang="en-US"/>
              <a:t>Specialized tasks (i.e.: elevator’s floor announcements)</a:t>
            </a:r>
          </a:p>
          <a:p>
            <a:pPr lvl="2"/>
            <a:endParaRPr lang="en-US" altLang="en-US"/>
          </a:p>
          <a:p>
            <a:pPr lvl="1"/>
            <a:endParaRPr lang="en-US" altLang="en-US"/>
          </a:p>
          <a:p>
            <a:pPr lvl="1"/>
            <a:endParaRPr lang="en-US" altLang="en-US"/>
          </a:p>
        </p:txBody>
      </p:sp>
      <p:sp>
        <p:nvSpPr>
          <p:cNvPr id="2" name="Date Placeholder 1"/>
          <p:cNvSpPr>
            <a:spLocks noGrp="1"/>
          </p:cNvSpPr>
          <p:nvPr>
            <p:ph type="dt" sz="half" idx="10"/>
          </p:nvPr>
        </p:nvSpPr>
        <p:spPr/>
        <p:txBody>
          <a:bodyPr/>
          <a:lstStyle/>
          <a:p>
            <a:fld id="{218C167B-E6DE-4414-A71D-721A3543B7E8}"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32</a:t>
            </a:fld>
            <a:endParaRPr lang="en-US"/>
          </a:p>
        </p:txBody>
      </p:sp>
    </p:spTree>
    <p:extLst>
      <p:ext uri="{BB962C8B-B14F-4D97-AF65-F5344CB8AC3E}">
        <p14:creationId xmlns:p14="http://schemas.microsoft.com/office/powerpoint/2010/main" val="4006534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Output Devices</a:t>
            </a:r>
          </a:p>
        </p:txBody>
      </p:sp>
      <p:sp>
        <p:nvSpPr>
          <p:cNvPr id="53251" name="Rectangle 3"/>
          <p:cNvSpPr>
            <a:spLocks noGrp="1" noChangeArrowheads="1"/>
          </p:cNvSpPr>
          <p:nvPr>
            <p:ph type="body" idx="1"/>
          </p:nvPr>
        </p:nvSpPr>
        <p:spPr/>
        <p:txBody>
          <a:bodyPr/>
          <a:lstStyle/>
          <a:p>
            <a:r>
              <a:rPr lang="en-US" altLang="en-US"/>
              <a:t>Optical Disks: CD-ROM and DVD</a:t>
            </a:r>
          </a:p>
          <a:p>
            <a:pPr lvl="1"/>
            <a:r>
              <a:rPr lang="en-US" altLang="en-US"/>
              <a:t>CD-ROM (Compact Disk - Read Only Memory)</a:t>
            </a:r>
          </a:p>
          <a:p>
            <a:pPr lvl="2"/>
            <a:r>
              <a:rPr lang="en-US" altLang="en-US"/>
              <a:t>By its definition, CD-ROM is Read Only.</a:t>
            </a:r>
          </a:p>
          <a:p>
            <a:pPr lvl="2"/>
            <a:r>
              <a:rPr lang="en-US" altLang="en-US"/>
              <a:t>Special CD drives “burn” information into blank CDs.</a:t>
            </a:r>
          </a:p>
          <a:p>
            <a:pPr lvl="3"/>
            <a:r>
              <a:rPr lang="en-US" altLang="en-US"/>
              <a:t>Burn: A laser is used to “burn” craters into the surface to represent a binary 1.</a:t>
            </a:r>
          </a:p>
          <a:p>
            <a:pPr lvl="3"/>
            <a:r>
              <a:rPr lang="en-US" altLang="en-US"/>
              <a:t>Two main types of CDs:</a:t>
            </a:r>
          </a:p>
          <a:p>
            <a:pPr lvl="4"/>
            <a:r>
              <a:rPr lang="en-US" altLang="en-US"/>
              <a:t>CD-R (Compact Disk - Recordable)</a:t>
            </a:r>
          </a:p>
          <a:p>
            <a:pPr lvl="4"/>
            <a:r>
              <a:rPr lang="en-US" altLang="en-US"/>
              <a:t>CD-WR (Compact Disk - ReWritable)</a:t>
            </a:r>
          </a:p>
          <a:p>
            <a:pPr lvl="2"/>
            <a:r>
              <a:rPr lang="en-US" altLang="en-US"/>
              <a:t>It takes longer to write to a CD-R than a hard drive.</a:t>
            </a:r>
          </a:p>
          <a:p>
            <a:pPr lvl="2"/>
            <a:r>
              <a:rPr lang="en-US" altLang="en-US"/>
              <a:t>Special software is needed to record.</a:t>
            </a:r>
          </a:p>
          <a:p>
            <a:pPr lvl="2"/>
            <a:endParaRPr lang="en-US" altLang="en-US"/>
          </a:p>
        </p:txBody>
      </p:sp>
      <p:sp>
        <p:nvSpPr>
          <p:cNvPr id="2" name="Date Placeholder 1"/>
          <p:cNvSpPr>
            <a:spLocks noGrp="1"/>
          </p:cNvSpPr>
          <p:nvPr>
            <p:ph type="dt" sz="half" idx="10"/>
          </p:nvPr>
        </p:nvSpPr>
        <p:spPr/>
        <p:txBody>
          <a:bodyPr/>
          <a:lstStyle/>
          <a:p>
            <a:fld id="{1BBFF54C-1716-4218-BD7F-BEEB6682DCED}"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33</a:t>
            </a:fld>
            <a:endParaRPr lang="en-US"/>
          </a:p>
        </p:txBody>
      </p:sp>
    </p:spTree>
    <p:extLst>
      <p:ext uri="{BB962C8B-B14F-4D97-AF65-F5344CB8AC3E}">
        <p14:creationId xmlns:p14="http://schemas.microsoft.com/office/powerpoint/2010/main" val="42626499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to Consider before Buying a </a:t>
            </a:r>
            <a:r>
              <a:rPr lang="en-US" dirty="0" smtClean="0"/>
              <a:t>New Computer?</a:t>
            </a:r>
            <a:endParaRPr lang="en-US" dirty="0"/>
          </a:p>
        </p:txBody>
      </p:sp>
      <p:sp>
        <p:nvSpPr>
          <p:cNvPr id="3" name="Date Placeholder 2"/>
          <p:cNvSpPr>
            <a:spLocks noGrp="1"/>
          </p:cNvSpPr>
          <p:nvPr>
            <p:ph type="dt" sz="half" idx="10"/>
          </p:nvPr>
        </p:nvSpPr>
        <p:spPr/>
        <p:txBody>
          <a:bodyPr/>
          <a:lstStyle/>
          <a:p>
            <a:fld id="{4173678A-2877-4D2F-A048-3AE54043ECD7}" type="datetime1">
              <a:rPr lang="en-US" smtClean="0"/>
              <a:t>3/13/2014</a:t>
            </a:fld>
            <a:endParaRPr lang="en-US"/>
          </a:p>
        </p:txBody>
      </p:sp>
      <p:sp>
        <p:nvSpPr>
          <p:cNvPr id="5" name="Content Placeholder 4"/>
          <p:cNvSpPr>
            <a:spLocks noGrp="1"/>
          </p:cNvSpPr>
          <p:nvPr>
            <p:ph sz="quarter" idx="1"/>
          </p:nvPr>
        </p:nvSpPr>
        <p:spPr/>
        <p:txBody>
          <a:bodyPr>
            <a:normAutofit/>
          </a:bodyPr>
          <a:lstStyle/>
          <a:p>
            <a:r>
              <a:rPr lang="es-ES_tradnl" dirty="0" err="1"/>
              <a:t>Why</a:t>
            </a:r>
            <a:r>
              <a:rPr lang="es-ES_tradnl" dirty="0"/>
              <a:t> do </a:t>
            </a:r>
            <a:r>
              <a:rPr lang="es-ES_tradnl" dirty="0" err="1"/>
              <a:t>you</a:t>
            </a:r>
            <a:r>
              <a:rPr lang="es-ES_tradnl" dirty="0"/>
              <a:t> </a:t>
            </a:r>
            <a:r>
              <a:rPr lang="es-ES_tradnl" dirty="0" err="1"/>
              <a:t>want</a:t>
            </a:r>
            <a:r>
              <a:rPr lang="es-ES_tradnl" dirty="0"/>
              <a:t> </a:t>
            </a:r>
            <a:r>
              <a:rPr lang="es-ES_tradnl" dirty="0" err="1"/>
              <a:t>to</a:t>
            </a:r>
            <a:r>
              <a:rPr lang="es-ES_tradnl" dirty="0"/>
              <a:t> </a:t>
            </a:r>
            <a:r>
              <a:rPr lang="es-ES_tradnl" dirty="0" err="1"/>
              <a:t>buy</a:t>
            </a:r>
            <a:r>
              <a:rPr lang="es-ES_tradnl" dirty="0"/>
              <a:t> a </a:t>
            </a:r>
            <a:r>
              <a:rPr lang="es-ES_tradnl" dirty="0" err="1"/>
              <a:t>computer</a:t>
            </a:r>
            <a:r>
              <a:rPr lang="es-ES_tradnl" dirty="0" smtClean="0"/>
              <a:t>?</a:t>
            </a:r>
          </a:p>
          <a:p>
            <a:r>
              <a:rPr lang="en-US" dirty="0"/>
              <a:t>Who is going to use the computer</a:t>
            </a:r>
            <a:r>
              <a:rPr lang="en-US" dirty="0" smtClean="0"/>
              <a:t>?</a:t>
            </a:r>
          </a:p>
          <a:p>
            <a:r>
              <a:rPr lang="en-US" dirty="0"/>
              <a:t>How long are you going to keep this new computer</a:t>
            </a:r>
            <a:r>
              <a:rPr lang="en-US" dirty="0" smtClean="0"/>
              <a:t>?</a:t>
            </a:r>
          </a:p>
          <a:p>
            <a:r>
              <a:rPr lang="en-US" dirty="0"/>
              <a:t>Do you or will you have a wireless network in your house</a:t>
            </a:r>
            <a:r>
              <a:rPr lang="en-US" dirty="0" smtClean="0"/>
              <a:t>?</a:t>
            </a:r>
          </a:p>
          <a:p>
            <a:r>
              <a:rPr lang="en-US" dirty="0"/>
              <a:t>Do you want the new computer to be portable</a:t>
            </a:r>
            <a:r>
              <a:rPr lang="en-US" dirty="0" smtClean="0"/>
              <a:t>?</a:t>
            </a:r>
          </a:p>
          <a:p>
            <a:r>
              <a:rPr lang="en-US" dirty="0"/>
              <a:t>How much do you want to spend when you buy a computer</a:t>
            </a:r>
            <a:r>
              <a:rPr lang="en-US" dirty="0" smtClean="0"/>
              <a:t>?</a:t>
            </a:r>
          </a:p>
          <a:p>
            <a:r>
              <a:rPr lang="en-US" dirty="0" smtClean="0"/>
              <a:t>Etc.</a:t>
            </a:r>
            <a:endParaRPr lang="en-US" dirty="0"/>
          </a:p>
        </p:txBody>
      </p:sp>
      <p:sp>
        <p:nvSpPr>
          <p:cNvPr id="6" name="Snip Diagonal Corner Rectangle 5"/>
          <p:cNvSpPr/>
          <p:nvPr/>
        </p:nvSpPr>
        <p:spPr>
          <a:xfrm>
            <a:off x="3124200" y="2133600"/>
            <a:ext cx="6400800" cy="2819400"/>
          </a:xfrm>
          <a:prstGeom prst="snip2DiagRect">
            <a:avLst/>
          </a:prstGeom>
          <a:ln/>
        </p:spPr>
        <p:style>
          <a:lnRef idx="1">
            <a:schemeClr val="accent2"/>
          </a:lnRef>
          <a:fillRef idx="3">
            <a:schemeClr val="accent2"/>
          </a:fillRef>
          <a:effectRef idx="2">
            <a:schemeClr val="accent2"/>
          </a:effectRef>
          <a:fontRef idx="minor">
            <a:schemeClr val="lt1"/>
          </a:fontRef>
        </p:style>
        <p:txBody>
          <a:bodyPr/>
          <a:lstStyle/>
          <a:p>
            <a:pPr marL="571500" indent="-571500">
              <a:buFont typeface="Wingdings" charset="2"/>
              <a:buChar char="Ø"/>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Know your </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NEEDS</a:t>
            </a:r>
          </a:p>
          <a:p>
            <a:pPr marL="571500" indent="-571500">
              <a:buFont typeface="Wingdings" charset="2"/>
              <a:buChar char="Ø"/>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Know your computer </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SKILLS</a:t>
            </a:r>
          </a:p>
          <a:p>
            <a:pPr marL="571500" indent="-571500">
              <a:buFont typeface="Wingdings" charset="2"/>
              <a:buChar char="Ø"/>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Know your financial </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rPr>
              <a:t>LIMITS</a:t>
            </a:r>
          </a:p>
        </p:txBody>
      </p:sp>
      <p:sp>
        <p:nvSpPr>
          <p:cNvPr id="4" name="Slide Number Placeholder 3"/>
          <p:cNvSpPr>
            <a:spLocks noGrp="1"/>
          </p:cNvSpPr>
          <p:nvPr>
            <p:ph type="sldNum" sz="quarter" idx="12"/>
          </p:nvPr>
        </p:nvSpPr>
        <p:spPr/>
        <p:txBody>
          <a:bodyPr/>
          <a:lstStyle/>
          <a:p>
            <a:fld id="{A53BA17F-A10D-4E49-B572-0622EAE15C51}" type="slidenum">
              <a:rPr lang="en-US" smtClean="0"/>
              <a:t>34</a:t>
            </a:fld>
            <a:endParaRPr lang="en-US"/>
          </a:p>
        </p:txBody>
      </p:sp>
    </p:spTree>
    <p:extLst>
      <p:ext uri="{BB962C8B-B14F-4D97-AF65-F5344CB8AC3E}">
        <p14:creationId xmlns:p14="http://schemas.microsoft.com/office/powerpoint/2010/main" val="36588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Components</a:t>
            </a:r>
            <a:endParaRPr lang="en-US" dirty="0"/>
          </a:p>
        </p:txBody>
      </p:sp>
      <p:sp>
        <p:nvSpPr>
          <p:cNvPr id="3" name="Date Placeholder 2"/>
          <p:cNvSpPr>
            <a:spLocks noGrp="1"/>
          </p:cNvSpPr>
          <p:nvPr>
            <p:ph type="dt" sz="half" idx="10"/>
          </p:nvPr>
        </p:nvSpPr>
        <p:spPr/>
        <p:txBody>
          <a:bodyPr/>
          <a:lstStyle/>
          <a:p>
            <a:fld id="{50E30D14-9D64-49EB-B125-9ED2677E112B}" type="datetime1">
              <a:rPr lang="en-US" smtClean="0"/>
              <a:t>3/13/2014</a:t>
            </a:fld>
            <a:endParaRPr lang="en-US"/>
          </a:p>
        </p:txBody>
      </p:sp>
      <p:sp>
        <p:nvSpPr>
          <p:cNvPr id="5" name="Content Placeholder 4"/>
          <p:cNvSpPr>
            <a:spLocks noGrp="1"/>
          </p:cNvSpPr>
          <p:nvPr>
            <p:ph sz="quarter" idx="1"/>
          </p:nvPr>
        </p:nvSpPr>
        <p:spPr/>
        <p:txBody>
          <a:bodyPr/>
          <a:lstStyle/>
          <a:p>
            <a:r>
              <a:rPr lang="en-US" dirty="0" err="1" smtClean="0"/>
              <a:t>Input/Output</a:t>
            </a:r>
            <a:r>
              <a:rPr lang="en-US" dirty="0" smtClean="0"/>
              <a:t> (Mouse, Keyboard, Display)</a:t>
            </a:r>
          </a:p>
          <a:p>
            <a:r>
              <a:rPr lang="en-US" dirty="0" smtClean="0"/>
              <a:t>Processor and Memory</a:t>
            </a:r>
          </a:p>
          <a:p>
            <a:r>
              <a:rPr lang="en-US" dirty="0" smtClean="0"/>
              <a:t>Storage</a:t>
            </a:r>
          </a:p>
          <a:p>
            <a:r>
              <a:rPr lang="en-US" dirty="0" smtClean="0"/>
              <a:t>Multimedia( Audio, Graphics and Video Support)</a:t>
            </a:r>
          </a:p>
          <a:p>
            <a:r>
              <a:rPr lang="en-US" dirty="0" smtClean="0"/>
              <a:t>Connection and Expansion</a:t>
            </a:r>
          </a:p>
          <a:p>
            <a:r>
              <a:rPr lang="en-US" dirty="0" smtClean="0"/>
              <a:t>Battery and Power</a:t>
            </a:r>
          </a:p>
          <a:p>
            <a:r>
              <a:rPr lang="en-US" dirty="0" smtClean="0"/>
              <a:t>Communication</a:t>
            </a:r>
          </a:p>
          <a:p>
            <a:endParaRPr lang="en-US" dirty="0"/>
          </a:p>
        </p:txBody>
      </p:sp>
      <p:sp>
        <p:nvSpPr>
          <p:cNvPr id="4" name="Slide Number Placeholder 3"/>
          <p:cNvSpPr>
            <a:spLocks noGrp="1"/>
          </p:cNvSpPr>
          <p:nvPr>
            <p:ph type="sldNum" sz="quarter" idx="12"/>
          </p:nvPr>
        </p:nvSpPr>
        <p:spPr/>
        <p:txBody>
          <a:bodyPr/>
          <a:lstStyle/>
          <a:p>
            <a:fld id="{A53BA17F-A10D-4E49-B572-0622EAE15C51}" type="slidenum">
              <a:rPr lang="en-US" smtClean="0"/>
              <a:t>35</a:t>
            </a:fld>
            <a:endParaRPr lang="en-US"/>
          </a:p>
        </p:txBody>
      </p:sp>
    </p:spTree>
    <p:extLst>
      <p:ext uri="{BB962C8B-B14F-4D97-AF65-F5344CB8AC3E}">
        <p14:creationId xmlns:p14="http://schemas.microsoft.com/office/powerpoint/2010/main" val="2189822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a:t>
            </a:r>
            <a:endParaRPr lang="en-US" dirty="0"/>
          </a:p>
        </p:txBody>
      </p:sp>
      <p:sp>
        <p:nvSpPr>
          <p:cNvPr id="3" name="Date Placeholder 2"/>
          <p:cNvSpPr>
            <a:spLocks noGrp="1"/>
          </p:cNvSpPr>
          <p:nvPr>
            <p:ph type="dt" sz="half" idx="10"/>
          </p:nvPr>
        </p:nvSpPr>
        <p:spPr/>
        <p:txBody>
          <a:bodyPr/>
          <a:lstStyle/>
          <a:p>
            <a:fld id="{9114F28B-63C5-403A-8C83-7153D65BE6B8}" type="datetime1">
              <a:rPr lang="en-US" smtClean="0"/>
              <a:t>3/13/2014</a:t>
            </a:fld>
            <a:endParaRPr lang="en-US"/>
          </a:p>
        </p:txBody>
      </p:sp>
      <p:sp>
        <p:nvSpPr>
          <p:cNvPr id="6" name="Content Placeholder 5"/>
          <p:cNvSpPr>
            <a:spLocks noGrp="1"/>
          </p:cNvSpPr>
          <p:nvPr>
            <p:ph sz="quarter" idx="1"/>
          </p:nvPr>
        </p:nvSpPr>
        <p:spPr/>
        <p:txBody>
          <a:bodyPr>
            <a:normAutofit/>
          </a:bodyPr>
          <a:lstStyle/>
          <a:p>
            <a:r>
              <a:rPr lang="en-US" dirty="0" smtClean="0"/>
              <a:t>Keyboard</a:t>
            </a:r>
          </a:p>
          <a:p>
            <a:pPr lvl="1"/>
            <a:r>
              <a:rPr lang="en-US" dirty="0"/>
              <a:t>E.g., Full-size backlit keyboard with 78 (U.S.) or 79 (ISO) keys, including 12 function keys and 4 arrow keys </a:t>
            </a:r>
            <a:endParaRPr lang="en-US" dirty="0" smtClean="0"/>
          </a:p>
          <a:p>
            <a:r>
              <a:rPr lang="en-US" dirty="0" smtClean="0"/>
              <a:t>Mouse/Track-pad</a:t>
            </a:r>
          </a:p>
          <a:p>
            <a:pPr lvl="1"/>
            <a:r>
              <a:rPr lang="en-US" dirty="0" smtClean="0"/>
              <a:t>E.g.</a:t>
            </a:r>
            <a:r>
              <a:rPr lang="en-US" dirty="0"/>
              <a:t>, Multi-Touch </a:t>
            </a:r>
            <a:r>
              <a:rPr lang="en-US" dirty="0" err="1"/>
              <a:t>trackpad</a:t>
            </a:r>
            <a:r>
              <a:rPr lang="en-US" dirty="0"/>
              <a:t> for precise cursor control; supports inertial scrolling, pinch, rotate, swipe, three-finger </a:t>
            </a:r>
            <a:r>
              <a:rPr lang="en-US" dirty="0" smtClean="0"/>
              <a:t>swipe…</a:t>
            </a:r>
            <a:endParaRPr lang="en-US" dirty="0"/>
          </a:p>
        </p:txBody>
      </p:sp>
      <p:sp>
        <p:nvSpPr>
          <p:cNvPr id="4" name="Slide Number Placeholder 3"/>
          <p:cNvSpPr>
            <a:spLocks noGrp="1"/>
          </p:cNvSpPr>
          <p:nvPr>
            <p:ph type="sldNum" sz="quarter" idx="12"/>
          </p:nvPr>
        </p:nvSpPr>
        <p:spPr/>
        <p:txBody>
          <a:bodyPr/>
          <a:lstStyle/>
          <a:p>
            <a:fld id="{A53BA17F-A10D-4E49-B572-0622EAE15C51}" type="slidenum">
              <a:rPr lang="en-US" smtClean="0"/>
              <a:t>36</a:t>
            </a:fld>
            <a:endParaRPr lang="en-US"/>
          </a:p>
        </p:txBody>
      </p:sp>
    </p:spTree>
    <p:extLst>
      <p:ext uri="{BB962C8B-B14F-4D97-AF65-F5344CB8AC3E}">
        <p14:creationId xmlns:p14="http://schemas.microsoft.com/office/powerpoint/2010/main" val="2982225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a:t>
            </a:r>
            <a:endParaRPr lang="en-US" dirty="0"/>
          </a:p>
        </p:txBody>
      </p:sp>
      <p:sp>
        <p:nvSpPr>
          <p:cNvPr id="3" name="Content Placeholder 2"/>
          <p:cNvSpPr>
            <a:spLocks noGrp="1"/>
          </p:cNvSpPr>
          <p:nvPr>
            <p:ph sz="quarter" idx="1"/>
          </p:nvPr>
        </p:nvSpPr>
        <p:spPr/>
        <p:txBody>
          <a:bodyPr>
            <a:normAutofit/>
          </a:bodyPr>
          <a:lstStyle/>
          <a:p>
            <a:r>
              <a:rPr lang="en-US" dirty="0"/>
              <a:t>15.4-inch (diagonal) LED-backlit glossy or optional antiglare widescreen display with support for millions of colors </a:t>
            </a:r>
            <a:endParaRPr lang="en-US" dirty="0" smtClean="0"/>
          </a:p>
          <a:p>
            <a:r>
              <a:rPr lang="en-US" dirty="0" smtClean="0"/>
              <a:t>Supported </a:t>
            </a:r>
            <a:r>
              <a:rPr lang="en-US" dirty="0"/>
              <a:t>resolutions: 1440 by 900 (native), 1280 by 800, 1152 by 720, 1024 by 640, and 800 by 500 pixels at 16:10 aspect ratio</a:t>
            </a:r>
          </a:p>
        </p:txBody>
      </p:sp>
      <p:sp>
        <p:nvSpPr>
          <p:cNvPr id="5" name="Date Placeholder 4"/>
          <p:cNvSpPr>
            <a:spLocks noGrp="1"/>
          </p:cNvSpPr>
          <p:nvPr>
            <p:ph type="dt" sz="half" idx="4294967295"/>
          </p:nvPr>
        </p:nvSpPr>
        <p:spPr>
          <a:xfrm>
            <a:off x="7620000" y="6248401"/>
            <a:ext cx="2667000" cy="365125"/>
          </a:xfrm>
          <a:prstGeom prst="rect">
            <a:avLst/>
          </a:prstGeom>
        </p:spPr>
        <p:txBody>
          <a:bodyPr/>
          <a:lstStyle/>
          <a:p>
            <a:fld id="{D6CB86C2-38B1-40B0-AADE-98FB960C348B}" type="datetime1">
              <a:rPr lang="en-US" smtClean="0"/>
              <a:t>3/13/2014</a:t>
            </a:fld>
            <a:endParaRPr lang="en-US"/>
          </a:p>
        </p:txBody>
      </p:sp>
      <p:pic>
        <p:nvPicPr>
          <p:cNvPr id="9" name="Picture 8"/>
          <p:cNvPicPr>
            <a:picLocks noChangeAspect="1"/>
          </p:cNvPicPr>
          <p:nvPr/>
        </p:nvPicPr>
        <p:blipFill>
          <a:blip r:embed="rId2"/>
          <a:stretch>
            <a:fillRect/>
          </a:stretch>
        </p:blipFill>
        <p:spPr>
          <a:xfrm>
            <a:off x="5791200" y="4038600"/>
            <a:ext cx="3152272" cy="1828800"/>
          </a:xfrm>
          <a:prstGeom prst="rect">
            <a:avLst/>
          </a:prstGeom>
        </p:spPr>
      </p:pic>
      <p:pic>
        <p:nvPicPr>
          <p:cNvPr id="10" name="Picture 9"/>
          <p:cNvPicPr>
            <a:picLocks noChangeAspect="1"/>
          </p:cNvPicPr>
          <p:nvPr/>
        </p:nvPicPr>
        <p:blipFill>
          <a:blip r:embed="rId3"/>
          <a:stretch>
            <a:fillRect/>
          </a:stretch>
        </p:blipFill>
        <p:spPr>
          <a:xfrm>
            <a:off x="5943600" y="1600200"/>
            <a:ext cx="2032000" cy="1524000"/>
          </a:xfrm>
          <a:prstGeom prst="rect">
            <a:avLst/>
          </a:prstGeom>
        </p:spPr>
      </p:pic>
      <p:pic>
        <p:nvPicPr>
          <p:cNvPr id="11" name="Picture 10"/>
          <p:cNvPicPr>
            <a:picLocks noChangeAspect="1"/>
          </p:cNvPicPr>
          <p:nvPr/>
        </p:nvPicPr>
        <p:blipFill>
          <a:blip r:embed="rId4"/>
          <a:stretch>
            <a:fillRect/>
          </a:stretch>
        </p:blipFill>
        <p:spPr>
          <a:xfrm>
            <a:off x="8229600" y="2133601"/>
            <a:ext cx="2323320" cy="1992893"/>
          </a:xfrm>
          <a:prstGeom prst="rect">
            <a:avLst/>
          </a:prstGeom>
        </p:spPr>
      </p:pic>
      <p:sp>
        <p:nvSpPr>
          <p:cNvPr id="4" name="Slide Number Placeholder 3"/>
          <p:cNvSpPr>
            <a:spLocks noGrp="1"/>
          </p:cNvSpPr>
          <p:nvPr>
            <p:ph type="sldNum" sz="quarter" idx="12"/>
          </p:nvPr>
        </p:nvSpPr>
        <p:spPr/>
        <p:txBody>
          <a:bodyPr/>
          <a:lstStyle/>
          <a:p>
            <a:fld id="{A53BA17F-A10D-4E49-B572-0622EAE15C51}" type="slidenum">
              <a:rPr lang="en-US" smtClean="0"/>
              <a:t>37</a:t>
            </a:fld>
            <a:endParaRPr lang="en-US"/>
          </a:p>
        </p:txBody>
      </p:sp>
    </p:spTree>
    <p:extLst>
      <p:ext uri="{BB962C8B-B14F-4D97-AF65-F5344CB8AC3E}">
        <p14:creationId xmlns:p14="http://schemas.microsoft.com/office/powerpoint/2010/main" val="939593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a:solidFill>
                  <a:schemeClr val="tx1"/>
                </a:solidFill>
                <a:latin typeface="Arial" charset="0"/>
              </a:rPr>
              <a:t>Sizes in Perspective</a:t>
            </a:r>
          </a:p>
        </p:txBody>
      </p:sp>
      <p:sp>
        <p:nvSpPr>
          <p:cNvPr id="10244" name="Text Box 4"/>
          <p:cNvSpPr txBox="1">
            <a:spLocks noChangeArrowheads="1"/>
          </p:cNvSpPr>
          <p:nvPr/>
        </p:nvSpPr>
        <p:spPr bwMode="auto">
          <a:xfrm>
            <a:off x="2133600" y="5638800"/>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400" b="1">
              <a:latin typeface="Arial" charset="0"/>
            </a:endParaRPr>
          </a:p>
        </p:txBody>
      </p:sp>
      <p:sp>
        <p:nvSpPr>
          <p:cNvPr id="10246" name="Rectangle 7"/>
          <p:cNvSpPr>
            <a:spLocks noChangeArrowheads="1"/>
          </p:cNvSpPr>
          <p:nvPr/>
        </p:nvSpPr>
        <p:spPr bwMode="auto">
          <a:xfrm>
            <a:off x="2590800" y="5410200"/>
            <a:ext cx="6934200" cy="9144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a:latin typeface="Arial" charset="0"/>
              </a:rPr>
              <a:t>What is a hertz?</a:t>
            </a:r>
          </a:p>
        </p:txBody>
      </p:sp>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1752600"/>
            <a:ext cx="8168043"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fld id="{43C31AFE-D687-4DAA-81F5-28C428023ED8}"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38</a:t>
            </a:fld>
            <a:endParaRPr lang="en-US"/>
          </a:p>
        </p:txBody>
      </p:sp>
    </p:spTree>
    <p:extLst>
      <p:ext uri="{BB962C8B-B14F-4D97-AF65-F5344CB8AC3E}">
        <p14:creationId xmlns:p14="http://schemas.microsoft.com/office/powerpoint/2010/main" val="3009185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a:t>
            </a:r>
            <a:endParaRPr lang="en-US" dirty="0"/>
          </a:p>
        </p:txBody>
      </p:sp>
      <p:sp>
        <p:nvSpPr>
          <p:cNvPr id="5" name="Date Placeholder 4"/>
          <p:cNvSpPr>
            <a:spLocks noGrp="1"/>
          </p:cNvSpPr>
          <p:nvPr>
            <p:ph type="dt" sz="half" idx="10"/>
          </p:nvPr>
        </p:nvSpPr>
        <p:spPr/>
        <p:txBody>
          <a:bodyPr/>
          <a:lstStyle/>
          <a:p>
            <a:fld id="{F7C4154F-FD80-4A12-80C5-64DF80863824}" type="datetime1">
              <a:rPr lang="en-US" smtClean="0"/>
              <a:t>3/13/2014</a:t>
            </a:fld>
            <a:endParaRPr lang="en-US"/>
          </a:p>
        </p:txBody>
      </p:sp>
      <p:sp>
        <p:nvSpPr>
          <p:cNvPr id="7" name="Content Placeholder 6"/>
          <p:cNvSpPr>
            <a:spLocks noGrp="1"/>
          </p:cNvSpPr>
          <p:nvPr>
            <p:ph sz="quarter" idx="1"/>
          </p:nvPr>
        </p:nvSpPr>
        <p:spPr>
          <a:xfrm>
            <a:off x="2136648" y="1524000"/>
            <a:ext cx="8153400" cy="4724400"/>
          </a:xfrm>
        </p:spPr>
        <p:txBody>
          <a:bodyPr>
            <a:noAutofit/>
          </a:bodyPr>
          <a:lstStyle/>
          <a:p>
            <a:r>
              <a:rPr lang="en-US" sz="2000" b="1" dirty="0"/>
              <a:t>What is a CPU and what does it do? </a:t>
            </a:r>
            <a:r>
              <a:rPr lang="en-US" sz="2000" dirty="0"/>
              <a:t>The Central Processing Unit (CPU) is the ‘brain’ of the computer, it lets the other components of the computer know what they have to do</a:t>
            </a:r>
          </a:p>
          <a:p>
            <a:r>
              <a:rPr lang="en-US" sz="2000" b="1" dirty="0"/>
              <a:t>Why do I need one</a:t>
            </a:r>
            <a:r>
              <a:rPr lang="en-US" sz="2000" dirty="0"/>
              <a:t>? Having a better CPU (measured in </a:t>
            </a:r>
            <a:r>
              <a:rPr lang="en-US" sz="2000" dirty="0" err="1"/>
              <a:t>GigaHertz</a:t>
            </a:r>
            <a:r>
              <a:rPr lang="en-US" sz="2000" dirty="0"/>
              <a:t>) greatly improves the overall speed of your computer. The faster the Processors speed, the more calculations your computer can do in a short space of time.</a:t>
            </a:r>
          </a:p>
          <a:p>
            <a:r>
              <a:rPr lang="en-US" sz="2000" b="1" dirty="0"/>
              <a:t>What is available and what are the benefits of each? </a:t>
            </a:r>
          </a:p>
          <a:p>
            <a:pPr lvl="1"/>
            <a:r>
              <a:rPr lang="en-US" sz="2000" b="1" dirty="0"/>
              <a:t>Single Core Processors:</a:t>
            </a:r>
            <a:r>
              <a:rPr lang="en-US" sz="2000" dirty="0"/>
              <a:t> Have one “core” allowing them to process sets of instructions as they are transmitted to the CPU.</a:t>
            </a:r>
          </a:p>
          <a:p>
            <a:pPr lvl="1"/>
            <a:r>
              <a:rPr lang="en-US" sz="2000" b="1" dirty="0"/>
              <a:t>Dual Core processors:</a:t>
            </a:r>
            <a:r>
              <a:rPr lang="en-US" sz="2000" dirty="0"/>
              <a:t> Have 2 “Cores” that allow processing of multiple instructions at the same time.</a:t>
            </a:r>
          </a:p>
          <a:p>
            <a:pPr lvl="1"/>
            <a:r>
              <a:rPr lang="en-US" sz="2000" b="1" dirty="0"/>
              <a:t>Quad Core Processors ?</a:t>
            </a:r>
            <a:endParaRPr lang="en-US" sz="2000" dirty="0"/>
          </a:p>
          <a:p>
            <a:r>
              <a:rPr lang="en-US" sz="2000" dirty="0"/>
              <a:t>E.g., 2.4GHz quad-core Intel Core i7 processor with 6MB shared L3 cache</a:t>
            </a:r>
          </a:p>
        </p:txBody>
      </p:sp>
      <p:pic>
        <p:nvPicPr>
          <p:cNvPr id="8" name="Picture 7"/>
          <p:cNvPicPr>
            <a:picLocks noChangeAspect="1"/>
          </p:cNvPicPr>
          <p:nvPr/>
        </p:nvPicPr>
        <p:blipFill>
          <a:blip r:embed="rId3"/>
          <a:stretch>
            <a:fillRect/>
          </a:stretch>
        </p:blipFill>
        <p:spPr>
          <a:xfrm>
            <a:off x="5562601" y="76201"/>
            <a:ext cx="1242899" cy="1133231"/>
          </a:xfrm>
          <a:prstGeom prst="rect">
            <a:avLst/>
          </a:prstGeom>
        </p:spPr>
      </p:pic>
      <p:pic>
        <p:nvPicPr>
          <p:cNvPr id="9" name="Picture 8"/>
          <p:cNvPicPr>
            <a:picLocks noChangeAspect="1"/>
          </p:cNvPicPr>
          <p:nvPr/>
        </p:nvPicPr>
        <p:blipFill>
          <a:blip r:embed="rId4"/>
          <a:stretch>
            <a:fillRect/>
          </a:stretch>
        </p:blipFill>
        <p:spPr>
          <a:xfrm>
            <a:off x="7772400" y="152400"/>
            <a:ext cx="1066800" cy="1066800"/>
          </a:xfrm>
          <a:prstGeom prst="rect">
            <a:avLst/>
          </a:prstGeom>
        </p:spPr>
      </p:pic>
      <p:sp>
        <p:nvSpPr>
          <p:cNvPr id="3" name="Slide Number Placeholder 2"/>
          <p:cNvSpPr>
            <a:spLocks noGrp="1"/>
          </p:cNvSpPr>
          <p:nvPr>
            <p:ph type="sldNum" sz="quarter" idx="12"/>
          </p:nvPr>
        </p:nvSpPr>
        <p:spPr/>
        <p:txBody>
          <a:bodyPr/>
          <a:lstStyle/>
          <a:p>
            <a:fld id="{A53BA17F-A10D-4E49-B572-0622EAE15C51}" type="slidenum">
              <a:rPr lang="en-US" smtClean="0"/>
              <a:t>39</a:t>
            </a:fld>
            <a:endParaRPr lang="en-US"/>
          </a:p>
        </p:txBody>
      </p:sp>
    </p:spTree>
    <p:extLst>
      <p:ext uri="{BB962C8B-B14F-4D97-AF65-F5344CB8AC3E}">
        <p14:creationId xmlns:p14="http://schemas.microsoft.com/office/powerpoint/2010/main" val="4006509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153400" cy="990600"/>
          </a:xfrm>
        </p:spPr>
        <p:txBody>
          <a:bodyPr>
            <a:normAutofit fontScale="90000"/>
          </a:bodyPr>
          <a:lstStyle/>
          <a:p>
            <a:r>
              <a:rPr lang="en-US" dirty="0" smtClean="0"/>
              <a:t>First Generation: </a:t>
            </a:r>
            <a:br>
              <a:rPr lang="en-US" dirty="0" smtClean="0"/>
            </a:br>
            <a:r>
              <a:rPr lang="en-US" dirty="0" smtClean="0"/>
              <a:t>'ENIAC' (Electronic Numerical Integrator and Computer) - 1946</a:t>
            </a:r>
            <a:endParaRPr lang="en-US" dirty="0"/>
          </a:p>
        </p:txBody>
      </p:sp>
      <p:sp>
        <p:nvSpPr>
          <p:cNvPr id="3" name="Date Placeholder 2"/>
          <p:cNvSpPr>
            <a:spLocks noGrp="1"/>
          </p:cNvSpPr>
          <p:nvPr>
            <p:ph type="dt" sz="half" idx="10"/>
          </p:nvPr>
        </p:nvSpPr>
        <p:spPr/>
        <p:txBody>
          <a:bodyPr/>
          <a:lstStyle/>
          <a:p>
            <a:fld id="{B876D6CD-8272-430E-AA3D-0C6A9A13CAE2}" type="datetime1">
              <a:rPr lang="en-US" smtClean="0"/>
              <a:t>3/13/2014</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3200401" y="1905001"/>
            <a:ext cx="5705475" cy="41814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53BA17F-A10D-4E49-B572-0622EAE15C51}" type="slidenum">
              <a:rPr lang="en-US" smtClean="0"/>
              <a:t>4</a:t>
            </a:fld>
            <a:endParaRPr lang="en-US"/>
          </a:p>
        </p:txBody>
      </p:sp>
    </p:spTree>
    <p:extLst>
      <p:ext uri="{BB962C8B-B14F-4D97-AF65-F5344CB8AC3E}">
        <p14:creationId xmlns:p14="http://schemas.microsoft.com/office/powerpoint/2010/main" val="3712441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 RAM</a:t>
            </a:r>
            <a:endParaRPr lang="en-US" dirty="0"/>
          </a:p>
        </p:txBody>
      </p:sp>
      <p:sp>
        <p:nvSpPr>
          <p:cNvPr id="3" name="Date Placeholder 2"/>
          <p:cNvSpPr>
            <a:spLocks noGrp="1"/>
          </p:cNvSpPr>
          <p:nvPr>
            <p:ph type="dt" sz="half" idx="10"/>
          </p:nvPr>
        </p:nvSpPr>
        <p:spPr/>
        <p:txBody>
          <a:bodyPr/>
          <a:lstStyle/>
          <a:p>
            <a:fld id="{BF0C767E-8F31-4EB3-9855-DB2BD4583FAC}" type="datetime1">
              <a:rPr lang="en-US" smtClean="0"/>
              <a:t>3/13/2014</a:t>
            </a:fld>
            <a:endParaRPr lang="en-US"/>
          </a:p>
        </p:txBody>
      </p:sp>
      <p:sp>
        <p:nvSpPr>
          <p:cNvPr id="5" name="Content Placeholder 4"/>
          <p:cNvSpPr>
            <a:spLocks noGrp="1"/>
          </p:cNvSpPr>
          <p:nvPr>
            <p:ph sz="quarter" idx="1"/>
          </p:nvPr>
        </p:nvSpPr>
        <p:spPr/>
        <p:txBody>
          <a:bodyPr>
            <a:normAutofit fontScale="92500" lnSpcReduction="20000"/>
          </a:bodyPr>
          <a:lstStyle/>
          <a:p>
            <a:r>
              <a:rPr lang="en-US" dirty="0" smtClean="0"/>
              <a:t>RAM </a:t>
            </a:r>
            <a:r>
              <a:rPr lang="en-US" dirty="0"/>
              <a:t>stands for </a:t>
            </a:r>
            <a:r>
              <a:rPr lang="en-US" b="1" u="sng" dirty="0">
                <a:solidFill>
                  <a:srgbClr val="FF0000"/>
                </a:solidFill>
              </a:rPr>
              <a:t>R</a:t>
            </a:r>
            <a:r>
              <a:rPr lang="en-US" b="1" dirty="0">
                <a:solidFill>
                  <a:srgbClr val="FF0000"/>
                </a:solidFill>
              </a:rPr>
              <a:t>andom </a:t>
            </a:r>
            <a:r>
              <a:rPr lang="en-US" b="1" u="sng" dirty="0">
                <a:solidFill>
                  <a:srgbClr val="FF0000"/>
                </a:solidFill>
              </a:rPr>
              <a:t>A</a:t>
            </a:r>
            <a:r>
              <a:rPr lang="en-US" b="1" dirty="0">
                <a:solidFill>
                  <a:srgbClr val="FF0000"/>
                </a:solidFill>
              </a:rPr>
              <a:t>ccess </a:t>
            </a:r>
            <a:r>
              <a:rPr lang="en-US" b="1" u="sng" dirty="0">
                <a:solidFill>
                  <a:srgbClr val="FF0000"/>
                </a:solidFill>
              </a:rPr>
              <a:t>M</a:t>
            </a:r>
            <a:r>
              <a:rPr lang="en-US" b="1" dirty="0">
                <a:solidFill>
                  <a:srgbClr val="FF0000"/>
                </a:solidFill>
              </a:rPr>
              <a:t>emory</a:t>
            </a:r>
            <a:r>
              <a:rPr lang="en-US" dirty="0"/>
              <a:t> and is typically measured in megabytes. It is responsible for the speed at which the computer processes data and actions</a:t>
            </a:r>
            <a:r>
              <a:rPr lang="en-US" dirty="0" smtClean="0"/>
              <a:t>.</a:t>
            </a:r>
          </a:p>
          <a:p>
            <a:r>
              <a:rPr lang="en-US" b="1" dirty="0" smtClean="0"/>
              <a:t>Why </a:t>
            </a:r>
            <a:r>
              <a:rPr lang="en-US" b="1" dirty="0"/>
              <a:t>do I need one? </a:t>
            </a:r>
            <a:r>
              <a:rPr lang="en-US" dirty="0"/>
              <a:t>The more RAM your computer has, the quicker it can access your programs and files. </a:t>
            </a:r>
            <a:endParaRPr lang="en-US" dirty="0" smtClean="0"/>
          </a:p>
          <a:p>
            <a:r>
              <a:rPr lang="en-US" b="1" dirty="0" smtClean="0"/>
              <a:t>Types:</a:t>
            </a:r>
          </a:p>
          <a:p>
            <a:pPr lvl="1"/>
            <a:r>
              <a:rPr lang="en-US" b="1" dirty="0"/>
              <a:t>SDRAM</a:t>
            </a:r>
            <a:r>
              <a:rPr lang="en-US" dirty="0" smtClean="0"/>
              <a:t>: Synchronous </a:t>
            </a:r>
            <a:r>
              <a:rPr lang="en-US" dirty="0"/>
              <a:t>dynamic random access memory</a:t>
            </a:r>
            <a:endParaRPr lang="en-US" dirty="0" smtClean="0"/>
          </a:p>
          <a:p>
            <a:pPr lvl="1"/>
            <a:r>
              <a:rPr lang="en-US" b="1" dirty="0" smtClean="0"/>
              <a:t>DDR:</a:t>
            </a:r>
            <a:r>
              <a:rPr lang="en-US" dirty="0" smtClean="0"/>
              <a:t> Double </a:t>
            </a:r>
            <a:r>
              <a:rPr lang="en-US" dirty="0"/>
              <a:t>Data Rate RAM. It is used in most computers and is faster than older SDRAM types</a:t>
            </a:r>
            <a:r>
              <a:rPr lang="en-US" dirty="0" smtClean="0"/>
              <a:t>.</a:t>
            </a:r>
          </a:p>
          <a:p>
            <a:pPr lvl="1"/>
            <a:r>
              <a:rPr lang="en-US" b="1" dirty="0" smtClean="0"/>
              <a:t>DDR2,</a:t>
            </a:r>
            <a:r>
              <a:rPr lang="en-US" dirty="0"/>
              <a:t> </a:t>
            </a:r>
            <a:r>
              <a:rPr lang="en-US" b="1" dirty="0"/>
              <a:t>DDR3</a:t>
            </a:r>
            <a:r>
              <a:rPr lang="en-US" b="1" dirty="0" smtClean="0"/>
              <a:t>:</a:t>
            </a:r>
            <a:r>
              <a:rPr lang="en-US" dirty="0"/>
              <a:t> N</a:t>
            </a:r>
            <a:r>
              <a:rPr lang="en-US" dirty="0" smtClean="0"/>
              <a:t>ewer styles </a:t>
            </a:r>
            <a:r>
              <a:rPr lang="en-US" dirty="0"/>
              <a:t>of DDR RAM which boasts extra performance due to the increased speed at which it runs</a:t>
            </a:r>
            <a:r>
              <a:rPr lang="en-US" dirty="0" smtClean="0"/>
              <a:t>.</a:t>
            </a:r>
          </a:p>
          <a:p>
            <a:r>
              <a:rPr lang="en-US" dirty="0" smtClean="0"/>
              <a:t>E.g.</a:t>
            </a:r>
            <a:r>
              <a:rPr lang="en-US" dirty="0"/>
              <a:t>, 4GB (two 2GB SO-DIMMs) of 1333MHz DDR3 memory; two SO-DIMM slots support up to 8GB</a:t>
            </a:r>
            <a:endParaRPr lang="en-US" dirty="0" smtClean="0"/>
          </a:p>
        </p:txBody>
      </p:sp>
      <p:pic>
        <p:nvPicPr>
          <p:cNvPr id="8" name="Picture 7"/>
          <p:cNvPicPr>
            <a:picLocks noChangeAspect="1"/>
          </p:cNvPicPr>
          <p:nvPr/>
        </p:nvPicPr>
        <p:blipFill>
          <a:blip r:embed="rId3"/>
          <a:stretch>
            <a:fillRect/>
          </a:stretch>
        </p:blipFill>
        <p:spPr>
          <a:xfrm>
            <a:off x="5867400" y="-39290"/>
            <a:ext cx="4495800" cy="1334690"/>
          </a:xfrm>
          <a:prstGeom prst="rect">
            <a:avLst/>
          </a:prstGeom>
        </p:spPr>
      </p:pic>
      <p:pic>
        <p:nvPicPr>
          <p:cNvPr id="9" name="Picture 8"/>
          <p:cNvPicPr>
            <a:picLocks noChangeAspect="1"/>
          </p:cNvPicPr>
          <p:nvPr/>
        </p:nvPicPr>
        <p:blipFill>
          <a:blip r:embed="rId4"/>
          <a:stretch>
            <a:fillRect/>
          </a:stretch>
        </p:blipFill>
        <p:spPr>
          <a:xfrm>
            <a:off x="8212015" y="5867400"/>
            <a:ext cx="2489200" cy="990600"/>
          </a:xfrm>
          <a:prstGeom prst="rect">
            <a:avLst/>
          </a:prstGeom>
        </p:spPr>
      </p:pic>
      <p:sp>
        <p:nvSpPr>
          <p:cNvPr id="4" name="Slide Number Placeholder 3"/>
          <p:cNvSpPr>
            <a:spLocks noGrp="1"/>
          </p:cNvSpPr>
          <p:nvPr>
            <p:ph type="sldNum" sz="quarter" idx="12"/>
          </p:nvPr>
        </p:nvSpPr>
        <p:spPr/>
        <p:txBody>
          <a:bodyPr/>
          <a:lstStyle/>
          <a:p>
            <a:fld id="{A53BA17F-A10D-4E49-B572-0622EAE15C51}" type="slidenum">
              <a:rPr lang="en-US" smtClean="0"/>
              <a:t>40</a:t>
            </a:fld>
            <a:endParaRPr lang="en-US"/>
          </a:p>
        </p:txBody>
      </p:sp>
    </p:spTree>
    <p:extLst>
      <p:ext uri="{BB962C8B-B14F-4D97-AF65-F5344CB8AC3E}">
        <p14:creationId xmlns:p14="http://schemas.microsoft.com/office/powerpoint/2010/main" val="2855104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a:t>Read-only </a:t>
            </a:r>
            <a:r>
              <a:rPr lang="en-US" dirty="0" smtClean="0"/>
              <a:t>memory</a:t>
            </a:r>
          </a:p>
          <a:p>
            <a:pPr marL="0" indent="0">
              <a:buNone/>
            </a:pPr>
            <a:r>
              <a:rPr lang="en-US" dirty="0"/>
              <a:t>	</a:t>
            </a:r>
            <a:r>
              <a:rPr lang="en-US" dirty="0" smtClean="0"/>
              <a:t>a </a:t>
            </a:r>
            <a:r>
              <a:rPr lang="en-US" dirty="0"/>
              <a:t>type of storage media that is used in computers and other electronic devices</a:t>
            </a:r>
            <a:r>
              <a:rPr lang="en-US" dirty="0" smtClean="0"/>
              <a:t>.</a:t>
            </a:r>
            <a:endParaRPr lang="en-US" dirty="0"/>
          </a:p>
          <a:p>
            <a:r>
              <a:rPr lang="en-US" dirty="0"/>
              <a:t>ROM </a:t>
            </a:r>
            <a:r>
              <a:rPr lang="en-US" dirty="0" smtClean="0"/>
              <a:t>image</a:t>
            </a:r>
          </a:p>
          <a:p>
            <a:pPr marL="457200" lvl="1" indent="0">
              <a:buNone/>
            </a:pPr>
            <a:r>
              <a:rPr lang="en-US" dirty="0" smtClean="0"/>
              <a:t>	a </a:t>
            </a:r>
            <a:r>
              <a:rPr lang="en-US" dirty="0"/>
              <a:t>computer file which contains a copy of the data from a read-only memory chip</a:t>
            </a:r>
          </a:p>
        </p:txBody>
      </p:sp>
      <p:pic>
        <p:nvPicPr>
          <p:cNvPr id="6" name="Picture 5"/>
          <p:cNvPicPr>
            <a:picLocks noChangeAspect="1"/>
          </p:cNvPicPr>
          <p:nvPr/>
        </p:nvPicPr>
        <p:blipFill>
          <a:blip r:embed="rId2"/>
          <a:stretch>
            <a:fillRect/>
          </a:stretch>
        </p:blipFill>
        <p:spPr>
          <a:xfrm>
            <a:off x="7031864" y="4006536"/>
            <a:ext cx="3335627" cy="2671159"/>
          </a:xfrm>
          <a:prstGeom prst="rect">
            <a:avLst/>
          </a:prstGeom>
        </p:spPr>
      </p:pic>
      <p:sp>
        <p:nvSpPr>
          <p:cNvPr id="4" name="Date Placeholder 3"/>
          <p:cNvSpPr>
            <a:spLocks noGrp="1"/>
          </p:cNvSpPr>
          <p:nvPr>
            <p:ph type="dt" sz="half" idx="10"/>
          </p:nvPr>
        </p:nvSpPr>
        <p:spPr/>
        <p:txBody>
          <a:bodyPr/>
          <a:lstStyle/>
          <a:p>
            <a:fld id="{2A53665D-4F02-46F8-B4AF-D679A586B0ED}" type="datetime1">
              <a:rPr lang="en-US" smtClean="0"/>
              <a:t>3/13/2014</a:t>
            </a:fld>
            <a:endParaRPr lang="en-US"/>
          </a:p>
        </p:txBody>
      </p:sp>
      <p:sp>
        <p:nvSpPr>
          <p:cNvPr id="5" name="Slide Number Placeholder 4"/>
          <p:cNvSpPr>
            <a:spLocks noGrp="1"/>
          </p:cNvSpPr>
          <p:nvPr>
            <p:ph type="sldNum" sz="quarter" idx="12"/>
          </p:nvPr>
        </p:nvSpPr>
        <p:spPr/>
        <p:txBody>
          <a:bodyPr/>
          <a:lstStyle/>
          <a:p>
            <a:fld id="{A53BA17F-A10D-4E49-B572-0622EAE15C51}" type="slidenum">
              <a:rPr lang="en-US" smtClean="0"/>
              <a:t>41</a:t>
            </a:fld>
            <a:endParaRPr lang="en-US"/>
          </a:p>
        </p:txBody>
      </p:sp>
    </p:spTree>
    <p:extLst>
      <p:ext uri="{BB962C8B-B14F-4D97-AF65-F5344CB8AC3E}">
        <p14:creationId xmlns:p14="http://schemas.microsoft.com/office/powerpoint/2010/main" val="3620745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Storage</a:t>
            </a:r>
            <a:endParaRPr lang="en-US" dirty="0"/>
          </a:p>
        </p:txBody>
      </p:sp>
      <p:sp>
        <p:nvSpPr>
          <p:cNvPr id="3" name="Date Placeholder 2"/>
          <p:cNvSpPr>
            <a:spLocks noGrp="1"/>
          </p:cNvSpPr>
          <p:nvPr>
            <p:ph type="dt" sz="half" idx="10"/>
          </p:nvPr>
        </p:nvSpPr>
        <p:spPr/>
        <p:txBody>
          <a:bodyPr/>
          <a:lstStyle/>
          <a:p>
            <a:fld id="{ABE5EB17-2BEE-4863-AC7A-248C3F71A99E}" type="datetime1">
              <a:rPr lang="en-US" smtClean="0"/>
              <a:t>3/13/2014</a:t>
            </a:fld>
            <a:endParaRPr lang="en-US"/>
          </a:p>
        </p:txBody>
      </p:sp>
      <p:sp>
        <p:nvSpPr>
          <p:cNvPr id="5" name="Content Placeholder 4"/>
          <p:cNvSpPr>
            <a:spLocks noGrp="1"/>
          </p:cNvSpPr>
          <p:nvPr>
            <p:ph sz="quarter" idx="1"/>
          </p:nvPr>
        </p:nvSpPr>
        <p:spPr/>
        <p:txBody>
          <a:bodyPr>
            <a:normAutofit/>
          </a:bodyPr>
          <a:lstStyle/>
          <a:p>
            <a:r>
              <a:rPr lang="en-US" b="1" dirty="0" smtClean="0"/>
              <a:t>Hard </a:t>
            </a:r>
            <a:r>
              <a:rPr lang="en-US" b="1" dirty="0"/>
              <a:t>drive</a:t>
            </a:r>
            <a:r>
              <a:rPr lang="en-US" dirty="0"/>
              <a:t> is where all your </a:t>
            </a:r>
            <a:r>
              <a:rPr lang="en-US" dirty="0" smtClean="0"/>
              <a:t>data </a:t>
            </a:r>
            <a:r>
              <a:rPr lang="en-US" dirty="0"/>
              <a:t>are stored. It is the computers long term memory</a:t>
            </a:r>
            <a:r>
              <a:rPr lang="en-US" dirty="0" smtClean="0"/>
              <a:t>. The </a:t>
            </a:r>
            <a:r>
              <a:rPr lang="en-US" dirty="0"/>
              <a:t>size of a hard drive is measured in gigabytes (Gb</a:t>
            </a:r>
            <a:r>
              <a:rPr lang="en-US" dirty="0" smtClean="0"/>
              <a:t>)</a:t>
            </a:r>
          </a:p>
          <a:p>
            <a:r>
              <a:rPr lang="en-US" b="1" dirty="0" smtClean="0"/>
              <a:t>Types: PATA, SATA, SSD</a:t>
            </a:r>
          </a:p>
          <a:p>
            <a:endParaRPr lang="en-US" b="1" dirty="0"/>
          </a:p>
          <a:p>
            <a:endParaRPr lang="en-US" b="1" dirty="0" smtClean="0"/>
          </a:p>
          <a:p>
            <a:endParaRPr lang="en-US" b="1" dirty="0"/>
          </a:p>
          <a:p>
            <a:endParaRPr lang="en-US" b="1" dirty="0" smtClean="0"/>
          </a:p>
          <a:p>
            <a:r>
              <a:rPr lang="en-US" b="1" dirty="0" smtClean="0"/>
              <a:t>E.g.,</a:t>
            </a:r>
            <a:r>
              <a:rPr lang="hu-HU" b="1" dirty="0"/>
              <a:t> </a:t>
            </a:r>
            <a:r>
              <a:rPr lang="hu-HU" dirty="0"/>
              <a:t>750GB 5400-rpm Serial ATA hard drive</a:t>
            </a:r>
            <a:endParaRPr lang="en-US" dirty="0" smtClean="0"/>
          </a:p>
          <a:p>
            <a:endParaRPr lang="en-US" dirty="0"/>
          </a:p>
        </p:txBody>
      </p:sp>
      <p:pic>
        <p:nvPicPr>
          <p:cNvPr id="6" name="Picture 5"/>
          <p:cNvPicPr>
            <a:picLocks noChangeAspect="1"/>
          </p:cNvPicPr>
          <p:nvPr/>
        </p:nvPicPr>
        <p:blipFill>
          <a:blip r:embed="rId2"/>
          <a:stretch>
            <a:fillRect/>
          </a:stretch>
        </p:blipFill>
        <p:spPr>
          <a:xfrm>
            <a:off x="7391400" y="-228600"/>
            <a:ext cx="2667000" cy="2011680"/>
          </a:xfrm>
          <a:prstGeom prst="rect">
            <a:avLst/>
          </a:prstGeom>
        </p:spPr>
      </p:pic>
      <p:pic>
        <p:nvPicPr>
          <p:cNvPr id="8" name="Picture 7"/>
          <p:cNvPicPr>
            <a:picLocks noChangeAspect="1"/>
          </p:cNvPicPr>
          <p:nvPr/>
        </p:nvPicPr>
        <p:blipFill>
          <a:blip r:embed="rId3"/>
          <a:stretch>
            <a:fillRect/>
          </a:stretch>
        </p:blipFill>
        <p:spPr>
          <a:xfrm>
            <a:off x="2133600" y="3581400"/>
            <a:ext cx="2248842" cy="1752600"/>
          </a:xfrm>
          <a:prstGeom prst="rect">
            <a:avLst/>
          </a:prstGeom>
        </p:spPr>
      </p:pic>
      <p:pic>
        <p:nvPicPr>
          <p:cNvPr id="9" name="Picture 8"/>
          <p:cNvPicPr>
            <a:picLocks noChangeAspect="1"/>
          </p:cNvPicPr>
          <p:nvPr/>
        </p:nvPicPr>
        <p:blipFill>
          <a:blip r:embed="rId4"/>
          <a:stretch>
            <a:fillRect/>
          </a:stretch>
        </p:blipFill>
        <p:spPr>
          <a:xfrm>
            <a:off x="5118279" y="3496541"/>
            <a:ext cx="2819400" cy="1922318"/>
          </a:xfrm>
          <a:prstGeom prst="rect">
            <a:avLst/>
          </a:prstGeom>
        </p:spPr>
      </p:pic>
      <p:pic>
        <p:nvPicPr>
          <p:cNvPr id="10" name="Picture 9"/>
          <p:cNvPicPr>
            <a:picLocks noChangeAspect="1"/>
          </p:cNvPicPr>
          <p:nvPr/>
        </p:nvPicPr>
        <p:blipFill>
          <a:blip r:embed="rId5"/>
          <a:stretch>
            <a:fillRect/>
          </a:stretch>
        </p:blipFill>
        <p:spPr>
          <a:xfrm>
            <a:off x="8172182" y="3361459"/>
            <a:ext cx="2120037" cy="2057400"/>
          </a:xfrm>
          <a:prstGeom prst="rect">
            <a:avLst/>
          </a:prstGeom>
        </p:spPr>
      </p:pic>
      <p:sp>
        <p:nvSpPr>
          <p:cNvPr id="4" name="Slide Number Placeholder 3"/>
          <p:cNvSpPr>
            <a:spLocks noGrp="1"/>
          </p:cNvSpPr>
          <p:nvPr>
            <p:ph type="sldNum" sz="quarter" idx="12"/>
          </p:nvPr>
        </p:nvSpPr>
        <p:spPr/>
        <p:txBody>
          <a:bodyPr/>
          <a:lstStyle/>
          <a:p>
            <a:fld id="{A53BA17F-A10D-4E49-B572-0622EAE15C51}" type="slidenum">
              <a:rPr lang="en-US" smtClean="0"/>
              <a:t>42</a:t>
            </a:fld>
            <a:endParaRPr lang="en-US"/>
          </a:p>
        </p:txBody>
      </p:sp>
    </p:spTree>
    <p:extLst>
      <p:ext uri="{BB962C8B-B14F-4D97-AF65-F5344CB8AC3E}">
        <p14:creationId xmlns:p14="http://schemas.microsoft.com/office/powerpoint/2010/main" val="3063713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Storage</a:t>
            </a:r>
            <a:endParaRPr lang="en-US" dirty="0"/>
          </a:p>
        </p:txBody>
      </p:sp>
      <p:sp>
        <p:nvSpPr>
          <p:cNvPr id="3" name="Date Placeholder 2"/>
          <p:cNvSpPr>
            <a:spLocks noGrp="1"/>
          </p:cNvSpPr>
          <p:nvPr>
            <p:ph type="dt" sz="half" idx="10"/>
          </p:nvPr>
        </p:nvSpPr>
        <p:spPr/>
        <p:txBody>
          <a:bodyPr/>
          <a:lstStyle/>
          <a:p>
            <a:fld id="{1ACC7F40-4ACC-49E4-82B8-B0B533A18576}" type="datetime1">
              <a:rPr lang="en-US" smtClean="0"/>
              <a:t>3/13/2014</a:t>
            </a:fld>
            <a:endParaRPr lang="en-US"/>
          </a:p>
        </p:txBody>
      </p:sp>
      <p:sp>
        <p:nvSpPr>
          <p:cNvPr id="5" name="Content Placeholder 4"/>
          <p:cNvSpPr>
            <a:spLocks noGrp="1"/>
          </p:cNvSpPr>
          <p:nvPr>
            <p:ph sz="quarter" idx="1"/>
          </p:nvPr>
        </p:nvSpPr>
        <p:spPr/>
        <p:txBody>
          <a:bodyPr/>
          <a:lstStyle/>
          <a:p>
            <a:r>
              <a:rPr lang="fr-FR" dirty="0"/>
              <a:t>DVD</a:t>
            </a:r>
            <a:r>
              <a:rPr lang="fr-FR" dirty="0" smtClean="0"/>
              <a:t>-RW</a:t>
            </a:r>
            <a:r>
              <a:rPr lang="fr-FR" dirty="0"/>
              <a:t>, DVD+RW; 24x CD-R; 10x CD-</a:t>
            </a:r>
            <a:r>
              <a:rPr lang="fr-FR" dirty="0" smtClean="0"/>
              <a:t>RW</a:t>
            </a:r>
          </a:p>
          <a:p>
            <a:r>
              <a:rPr lang="fr-FR" dirty="0" smtClean="0"/>
              <a:t>Blu-ray</a:t>
            </a:r>
          </a:p>
          <a:p>
            <a:r>
              <a:rPr lang="fr-FR" dirty="0" smtClean="0"/>
              <a:t>Flash Drive</a:t>
            </a:r>
          </a:p>
          <a:p>
            <a:r>
              <a:rPr lang="fr-FR" dirty="0" err="1" smtClean="0"/>
              <a:t>External</a:t>
            </a:r>
            <a:r>
              <a:rPr lang="fr-FR" dirty="0" smtClean="0"/>
              <a:t> Hard Drive</a:t>
            </a:r>
          </a:p>
          <a:p>
            <a:endParaRPr lang="en-US" dirty="0"/>
          </a:p>
        </p:txBody>
      </p:sp>
      <p:sp>
        <p:nvSpPr>
          <p:cNvPr id="4" name="Slide Number Placeholder 3"/>
          <p:cNvSpPr>
            <a:spLocks noGrp="1"/>
          </p:cNvSpPr>
          <p:nvPr>
            <p:ph type="sldNum" sz="quarter" idx="12"/>
          </p:nvPr>
        </p:nvSpPr>
        <p:spPr/>
        <p:txBody>
          <a:bodyPr/>
          <a:lstStyle/>
          <a:p>
            <a:fld id="{A53BA17F-A10D-4E49-B572-0622EAE15C51}" type="slidenum">
              <a:rPr lang="en-US" smtClean="0"/>
              <a:t>43</a:t>
            </a:fld>
            <a:endParaRPr lang="en-US"/>
          </a:p>
        </p:txBody>
      </p:sp>
    </p:spTree>
    <p:extLst>
      <p:ext uri="{BB962C8B-B14F-4D97-AF65-F5344CB8AC3E}">
        <p14:creationId xmlns:p14="http://schemas.microsoft.com/office/powerpoint/2010/main" val="3242112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3" name="Date Placeholder 2"/>
          <p:cNvSpPr>
            <a:spLocks noGrp="1"/>
          </p:cNvSpPr>
          <p:nvPr>
            <p:ph type="dt" sz="half" idx="10"/>
          </p:nvPr>
        </p:nvSpPr>
        <p:spPr/>
        <p:txBody>
          <a:bodyPr/>
          <a:lstStyle/>
          <a:p>
            <a:fld id="{8748A356-7B30-4B17-9968-0F88A3530D17}" type="datetime1">
              <a:rPr lang="en-US" smtClean="0"/>
              <a:t>3/13/2014</a:t>
            </a:fld>
            <a:endParaRPr lang="en-US"/>
          </a:p>
        </p:txBody>
      </p:sp>
      <p:pic>
        <p:nvPicPr>
          <p:cNvPr id="7" name="Picture 6"/>
          <p:cNvPicPr>
            <a:picLocks noChangeAspect="1"/>
          </p:cNvPicPr>
          <p:nvPr/>
        </p:nvPicPr>
        <p:blipFill>
          <a:blip r:embed="rId2"/>
          <a:stretch>
            <a:fillRect/>
          </a:stretch>
        </p:blipFill>
        <p:spPr>
          <a:xfrm>
            <a:off x="2667000" y="1544002"/>
            <a:ext cx="6934200" cy="4247198"/>
          </a:xfrm>
          <a:prstGeom prst="rect">
            <a:avLst/>
          </a:prstGeom>
        </p:spPr>
      </p:pic>
      <p:sp>
        <p:nvSpPr>
          <p:cNvPr id="8" name="TextBox 7"/>
          <p:cNvSpPr txBox="1"/>
          <p:nvPr/>
        </p:nvSpPr>
        <p:spPr>
          <a:xfrm>
            <a:off x="2721537" y="5715000"/>
            <a:ext cx="8520281" cy="369332"/>
          </a:xfrm>
          <a:prstGeom prst="rect">
            <a:avLst/>
          </a:prstGeom>
          <a:noFill/>
        </p:spPr>
        <p:txBody>
          <a:bodyPr wrap="none" rtlCol="0">
            <a:spAutoFit/>
          </a:bodyPr>
          <a:lstStyle/>
          <a:p>
            <a:r>
              <a:rPr lang="en-US" b="1" dirty="0"/>
              <a:t>Source</a:t>
            </a:r>
            <a:r>
              <a:rPr lang="en-US" dirty="0"/>
              <a:t>: Information explosion: how rapidly expanding storage spurs innovation </a:t>
            </a:r>
          </a:p>
        </p:txBody>
      </p:sp>
      <p:sp>
        <p:nvSpPr>
          <p:cNvPr id="4" name="Slide Number Placeholder 3"/>
          <p:cNvSpPr>
            <a:spLocks noGrp="1"/>
          </p:cNvSpPr>
          <p:nvPr>
            <p:ph type="sldNum" sz="quarter" idx="12"/>
          </p:nvPr>
        </p:nvSpPr>
        <p:spPr/>
        <p:txBody>
          <a:bodyPr/>
          <a:lstStyle/>
          <a:p>
            <a:fld id="{A53BA17F-A10D-4E49-B572-0622EAE15C51}" type="slidenum">
              <a:rPr lang="en-US" smtClean="0"/>
              <a:t>44</a:t>
            </a:fld>
            <a:endParaRPr lang="en-US"/>
          </a:p>
        </p:txBody>
      </p:sp>
    </p:spTree>
    <p:extLst>
      <p:ext uri="{BB962C8B-B14F-4D97-AF65-F5344CB8AC3E}">
        <p14:creationId xmlns:p14="http://schemas.microsoft.com/office/powerpoint/2010/main" val="2235294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a:t>
            </a:r>
            <a:endParaRPr lang="en-US" dirty="0"/>
          </a:p>
        </p:txBody>
      </p:sp>
      <p:sp>
        <p:nvSpPr>
          <p:cNvPr id="3" name="Date Placeholder 2"/>
          <p:cNvSpPr>
            <a:spLocks noGrp="1"/>
          </p:cNvSpPr>
          <p:nvPr>
            <p:ph type="dt" sz="half" idx="10"/>
          </p:nvPr>
        </p:nvSpPr>
        <p:spPr/>
        <p:txBody>
          <a:bodyPr/>
          <a:lstStyle/>
          <a:p>
            <a:fld id="{FCA8FAFD-B5E1-4A71-9B22-B69D7C3EF737}" type="datetime1">
              <a:rPr lang="en-US" smtClean="0"/>
              <a:t>3/13/2014</a:t>
            </a:fld>
            <a:endParaRPr lang="en-US"/>
          </a:p>
        </p:txBody>
      </p:sp>
      <p:sp>
        <p:nvSpPr>
          <p:cNvPr id="5" name="Content Placeholder 4"/>
          <p:cNvSpPr>
            <a:spLocks noGrp="1"/>
          </p:cNvSpPr>
          <p:nvPr>
            <p:ph sz="quarter" idx="1"/>
          </p:nvPr>
        </p:nvSpPr>
        <p:spPr/>
        <p:txBody>
          <a:bodyPr/>
          <a:lstStyle/>
          <a:p>
            <a:r>
              <a:rPr lang="en-US" dirty="0"/>
              <a:t>Stereo speakers with </a:t>
            </a:r>
            <a:r>
              <a:rPr lang="en-US" dirty="0" smtClean="0"/>
              <a:t>subwoofers; Omnidirectional </a:t>
            </a:r>
            <a:r>
              <a:rPr lang="en-US" dirty="0"/>
              <a:t>microphone (located under left speaker grille</a:t>
            </a:r>
            <a:r>
              <a:rPr lang="en-US" dirty="0" smtClean="0"/>
              <a:t>); Audio </a:t>
            </a:r>
            <a:r>
              <a:rPr lang="en-US" dirty="0"/>
              <a:t>line in </a:t>
            </a:r>
            <a:r>
              <a:rPr lang="en-US" dirty="0" err="1"/>
              <a:t>minijack</a:t>
            </a:r>
            <a:r>
              <a:rPr lang="en-US" dirty="0"/>
              <a:t> (digital/analog</a:t>
            </a:r>
            <a:r>
              <a:rPr lang="en-US" dirty="0" smtClean="0"/>
              <a:t>); Audio </a:t>
            </a:r>
            <a:r>
              <a:rPr lang="en-US" dirty="0"/>
              <a:t>line out/headphone </a:t>
            </a:r>
            <a:r>
              <a:rPr lang="en-US" dirty="0" err="1"/>
              <a:t>minijack</a:t>
            </a:r>
            <a:r>
              <a:rPr lang="en-US" dirty="0"/>
              <a:t> (digital/analog</a:t>
            </a:r>
            <a:r>
              <a:rPr lang="en-US" dirty="0" smtClean="0"/>
              <a:t>)</a:t>
            </a:r>
            <a:endParaRPr lang="en-US" dirty="0" smtClean="0"/>
          </a:p>
          <a:p>
            <a:r>
              <a:rPr lang="en-US" dirty="0"/>
              <a:t>AMD Radeon HD 6750M graphics processor with 512MB of GDDR5 memory on 2.2GHz </a:t>
            </a:r>
            <a:r>
              <a:rPr lang="en-US" dirty="0" smtClean="0"/>
              <a:t>configuration</a:t>
            </a:r>
          </a:p>
          <a:p>
            <a:endParaRPr lang="en-US" dirty="0"/>
          </a:p>
        </p:txBody>
      </p:sp>
      <p:sp>
        <p:nvSpPr>
          <p:cNvPr id="4" name="Slide Number Placeholder 3"/>
          <p:cNvSpPr>
            <a:spLocks noGrp="1"/>
          </p:cNvSpPr>
          <p:nvPr>
            <p:ph type="sldNum" sz="quarter" idx="12"/>
          </p:nvPr>
        </p:nvSpPr>
        <p:spPr/>
        <p:txBody>
          <a:bodyPr/>
          <a:lstStyle/>
          <a:p>
            <a:fld id="{A53BA17F-A10D-4E49-B572-0622EAE15C51}" type="slidenum">
              <a:rPr lang="en-US" smtClean="0"/>
              <a:t>45</a:t>
            </a:fld>
            <a:endParaRPr lang="en-US"/>
          </a:p>
        </p:txBody>
      </p:sp>
      <p:pic>
        <p:nvPicPr>
          <p:cNvPr id="1026" name="Picture 2" descr="http://www.nvidia.com/docs/IO/143716/cpu-and-g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330" y="4305196"/>
            <a:ext cx="396240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45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 and Expansion</a:t>
            </a:r>
            <a:endParaRPr lang="en-US" dirty="0"/>
          </a:p>
        </p:txBody>
      </p:sp>
      <p:sp>
        <p:nvSpPr>
          <p:cNvPr id="3" name="Date Placeholder 2"/>
          <p:cNvSpPr>
            <a:spLocks noGrp="1"/>
          </p:cNvSpPr>
          <p:nvPr>
            <p:ph type="dt" sz="half" idx="10"/>
          </p:nvPr>
        </p:nvSpPr>
        <p:spPr/>
        <p:txBody>
          <a:bodyPr/>
          <a:lstStyle/>
          <a:p>
            <a:fld id="{B36C429A-B0EC-43BA-AC26-D1624BDEBBF5}" type="datetime1">
              <a:rPr lang="en-US" smtClean="0"/>
              <a:t>3/13/2014</a:t>
            </a:fld>
            <a:endParaRPr lang="en-US"/>
          </a:p>
        </p:txBody>
      </p:sp>
      <p:sp>
        <p:nvSpPr>
          <p:cNvPr id="5" name="Content Placeholder 4"/>
          <p:cNvSpPr>
            <a:spLocks noGrp="1"/>
          </p:cNvSpPr>
          <p:nvPr>
            <p:ph sz="quarter" idx="1"/>
          </p:nvPr>
        </p:nvSpPr>
        <p:spPr/>
        <p:txBody>
          <a:bodyPr/>
          <a:lstStyle/>
          <a:p>
            <a:r>
              <a:rPr lang="en-US" dirty="0" err="1"/>
              <a:t>MagSafe</a:t>
            </a:r>
            <a:r>
              <a:rPr lang="en-US" dirty="0"/>
              <a:t> power </a:t>
            </a:r>
            <a:r>
              <a:rPr lang="en-US" dirty="0" smtClean="0"/>
              <a:t>port</a:t>
            </a:r>
          </a:p>
          <a:p>
            <a:r>
              <a:rPr lang="en-US" dirty="0" smtClean="0"/>
              <a:t>Gigabit </a:t>
            </a:r>
            <a:r>
              <a:rPr lang="en-US" dirty="0"/>
              <a:t>Ethernet </a:t>
            </a:r>
            <a:r>
              <a:rPr lang="en-US" dirty="0" smtClean="0"/>
              <a:t>port</a:t>
            </a:r>
          </a:p>
          <a:p>
            <a:r>
              <a:rPr lang="en-US" dirty="0" smtClean="0"/>
              <a:t>FireWire </a:t>
            </a:r>
            <a:r>
              <a:rPr lang="en-US" dirty="0"/>
              <a:t>800 port (up to 800 Mbps</a:t>
            </a:r>
            <a:r>
              <a:rPr lang="en-US" dirty="0" smtClean="0"/>
              <a:t>)</a:t>
            </a:r>
          </a:p>
          <a:p>
            <a:r>
              <a:rPr lang="en-US" dirty="0" smtClean="0"/>
              <a:t>Two </a:t>
            </a:r>
            <a:r>
              <a:rPr lang="en-US" dirty="0"/>
              <a:t>USB 2.0 ports (up to 480 Mbps</a:t>
            </a:r>
            <a:r>
              <a:rPr lang="en-US" dirty="0" smtClean="0"/>
              <a:t>)</a:t>
            </a:r>
          </a:p>
          <a:p>
            <a:r>
              <a:rPr lang="en-US" dirty="0" smtClean="0"/>
              <a:t>Thunderbolt </a:t>
            </a:r>
            <a:r>
              <a:rPr lang="en-US" dirty="0"/>
              <a:t>port (up to 10 </a:t>
            </a:r>
            <a:r>
              <a:rPr lang="en-US" dirty="0" err="1"/>
              <a:t>Gbps</a:t>
            </a:r>
            <a:r>
              <a:rPr lang="en-US" dirty="0" smtClean="0"/>
              <a:t>)</a:t>
            </a:r>
          </a:p>
          <a:p>
            <a:r>
              <a:rPr lang="en-US" dirty="0" smtClean="0"/>
              <a:t>Audio </a:t>
            </a:r>
            <a:r>
              <a:rPr lang="en-US" dirty="0"/>
              <a:t>line </a:t>
            </a:r>
            <a:r>
              <a:rPr lang="en-US" dirty="0" smtClean="0"/>
              <a:t>in; Audio </a:t>
            </a:r>
            <a:r>
              <a:rPr lang="en-US" dirty="0"/>
              <a:t>line </a:t>
            </a:r>
            <a:r>
              <a:rPr lang="en-US" dirty="0" smtClean="0"/>
              <a:t>out</a:t>
            </a:r>
          </a:p>
          <a:p>
            <a:r>
              <a:rPr lang="en-US" dirty="0" smtClean="0"/>
              <a:t>SDXC </a:t>
            </a:r>
            <a:r>
              <a:rPr lang="en-US" dirty="0"/>
              <a:t>card </a:t>
            </a:r>
            <a:r>
              <a:rPr lang="en-US" dirty="0" smtClean="0"/>
              <a:t>slot</a:t>
            </a:r>
          </a:p>
          <a:p>
            <a:r>
              <a:rPr lang="en-US" dirty="0" smtClean="0"/>
              <a:t>Kensington </a:t>
            </a:r>
            <a:r>
              <a:rPr lang="en-US" dirty="0"/>
              <a:t>lock slot</a:t>
            </a:r>
          </a:p>
        </p:txBody>
      </p:sp>
      <p:pic>
        <p:nvPicPr>
          <p:cNvPr id="6" name="Picture 5"/>
          <p:cNvPicPr>
            <a:picLocks noChangeAspect="1"/>
          </p:cNvPicPr>
          <p:nvPr/>
        </p:nvPicPr>
        <p:blipFill>
          <a:blip r:embed="rId2"/>
          <a:stretch>
            <a:fillRect/>
          </a:stretch>
        </p:blipFill>
        <p:spPr>
          <a:xfrm>
            <a:off x="3124200" y="5867400"/>
            <a:ext cx="6343650" cy="1371600"/>
          </a:xfrm>
          <a:prstGeom prst="rect">
            <a:avLst/>
          </a:prstGeom>
        </p:spPr>
      </p:pic>
      <p:sp>
        <p:nvSpPr>
          <p:cNvPr id="4" name="Slide Number Placeholder 3"/>
          <p:cNvSpPr>
            <a:spLocks noGrp="1"/>
          </p:cNvSpPr>
          <p:nvPr>
            <p:ph type="sldNum" sz="quarter" idx="12"/>
          </p:nvPr>
        </p:nvSpPr>
        <p:spPr/>
        <p:txBody>
          <a:bodyPr/>
          <a:lstStyle/>
          <a:p>
            <a:fld id="{A53BA17F-A10D-4E49-B572-0622EAE15C51}" type="slidenum">
              <a:rPr lang="en-US" smtClean="0"/>
              <a:t>46</a:t>
            </a:fld>
            <a:endParaRPr lang="en-US"/>
          </a:p>
        </p:txBody>
      </p:sp>
    </p:spTree>
    <p:extLst>
      <p:ext uri="{BB962C8B-B14F-4D97-AF65-F5344CB8AC3E}">
        <p14:creationId xmlns:p14="http://schemas.microsoft.com/office/powerpoint/2010/main" val="318235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and Power</a:t>
            </a:r>
            <a:endParaRPr lang="en-US" dirty="0"/>
          </a:p>
        </p:txBody>
      </p:sp>
      <p:sp>
        <p:nvSpPr>
          <p:cNvPr id="3" name="Date Placeholder 2"/>
          <p:cNvSpPr>
            <a:spLocks noGrp="1"/>
          </p:cNvSpPr>
          <p:nvPr>
            <p:ph type="dt" sz="half" idx="10"/>
          </p:nvPr>
        </p:nvSpPr>
        <p:spPr/>
        <p:txBody>
          <a:bodyPr/>
          <a:lstStyle/>
          <a:p>
            <a:fld id="{D1017E1A-27F0-4EE7-A7C7-142EF7AA13DE}" type="datetime1">
              <a:rPr lang="en-US" smtClean="0"/>
              <a:t>3/13/2014</a:t>
            </a:fld>
            <a:endParaRPr lang="en-US"/>
          </a:p>
        </p:txBody>
      </p:sp>
      <p:sp>
        <p:nvSpPr>
          <p:cNvPr id="5" name="Content Placeholder 4"/>
          <p:cNvSpPr>
            <a:spLocks noGrp="1"/>
          </p:cNvSpPr>
          <p:nvPr>
            <p:ph sz="quarter" idx="1"/>
          </p:nvPr>
        </p:nvSpPr>
        <p:spPr/>
        <p:txBody>
          <a:bodyPr/>
          <a:lstStyle/>
          <a:p>
            <a:r>
              <a:rPr lang="fr-FR" dirty="0" err="1"/>
              <a:t>Built</a:t>
            </a:r>
            <a:r>
              <a:rPr lang="fr-FR" dirty="0"/>
              <a:t>-in 77.5-watt-hour lithium-</a:t>
            </a:r>
            <a:r>
              <a:rPr lang="fr-FR" dirty="0" err="1"/>
              <a:t>polymer</a:t>
            </a:r>
            <a:r>
              <a:rPr lang="fr-FR" dirty="0"/>
              <a:t> </a:t>
            </a:r>
            <a:r>
              <a:rPr lang="fr-FR" dirty="0" err="1" smtClean="0"/>
              <a:t>battery</a:t>
            </a:r>
            <a:endParaRPr lang="fr-FR" dirty="0" smtClean="0"/>
          </a:p>
          <a:p>
            <a:endParaRPr lang="en-US" dirty="0"/>
          </a:p>
        </p:txBody>
      </p:sp>
      <p:sp>
        <p:nvSpPr>
          <p:cNvPr id="4" name="Slide Number Placeholder 3"/>
          <p:cNvSpPr>
            <a:spLocks noGrp="1"/>
          </p:cNvSpPr>
          <p:nvPr>
            <p:ph type="sldNum" sz="quarter" idx="12"/>
          </p:nvPr>
        </p:nvSpPr>
        <p:spPr/>
        <p:txBody>
          <a:bodyPr/>
          <a:lstStyle/>
          <a:p>
            <a:fld id="{A53BA17F-A10D-4E49-B572-0622EAE15C51}" type="slidenum">
              <a:rPr lang="en-US" smtClean="0"/>
              <a:t>47</a:t>
            </a:fld>
            <a:endParaRPr lang="en-US"/>
          </a:p>
        </p:txBody>
      </p:sp>
    </p:spTree>
    <p:extLst>
      <p:ext uri="{BB962C8B-B14F-4D97-AF65-F5344CB8AC3E}">
        <p14:creationId xmlns:p14="http://schemas.microsoft.com/office/powerpoint/2010/main" val="3416668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Date Placeholder 2"/>
          <p:cNvSpPr>
            <a:spLocks noGrp="1"/>
          </p:cNvSpPr>
          <p:nvPr>
            <p:ph type="dt" sz="half" idx="10"/>
          </p:nvPr>
        </p:nvSpPr>
        <p:spPr/>
        <p:txBody>
          <a:bodyPr/>
          <a:lstStyle/>
          <a:p>
            <a:fld id="{F61C7D58-31CE-4EE5-9CD1-412F38CFCB11}" type="datetime1">
              <a:rPr lang="en-US" smtClean="0"/>
              <a:t>3/13/2014</a:t>
            </a:fld>
            <a:endParaRPr lang="en-US" dirty="0"/>
          </a:p>
        </p:txBody>
      </p:sp>
      <p:sp>
        <p:nvSpPr>
          <p:cNvPr id="5" name="Content Placeholder 4"/>
          <p:cNvSpPr>
            <a:spLocks noGrp="1"/>
          </p:cNvSpPr>
          <p:nvPr>
            <p:ph sz="quarter" idx="1"/>
          </p:nvPr>
        </p:nvSpPr>
        <p:spPr/>
        <p:txBody>
          <a:bodyPr/>
          <a:lstStyle/>
          <a:p>
            <a:r>
              <a:rPr lang="en-US" dirty="0"/>
              <a:t>Wi-Fi wireless </a:t>
            </a:r>
            <a:r>
              <a:rPr lang="en-US" dirty="0" smtClean="0"/>
              <a:t>networking (</a:t>
            </a:r>
            <a:r>
              <a:rPr lang="en-US" dirty="0"/>
              <a:t>based on IEEE 802.11n specification); IEEE 802.11a/b/g </a:t>
            </a:r>
            <a:r>
              <a:rPr lang="en-US" dirty="0" smtClean="0"/>
              <a:t>compatible</a:t>
            </a:r>
          </a:p>
          <a:p>
            <a:endParaRPr lang="en-US" dirty="0" smtClean="0"/>
          </a:p>
          <a:p>
            <a:r>
              <a:rPr lang="en-US" dirty="0" smtClean="0"/>
              <a:t>Bluetooth </a:t>
            </a:r>
            <a:r>
              <a:rPr lang="en-US" dirty="0"/>
              <a:t>2.1 + EDR (Enhanced Data Rate) </a:t>
            </a:r>
            <a:endParaRPr lang="en-US" dirty="0" smtClean="0"/>
          </a:p>
          <a:p>
            <a:endParaRPr lang="en-US" dirty="0"/>
          </a:p>
          <a:p>
            <a:r>
              <a:rPr lang="en-US" dirty="0" smtClean="0"/>
              <a:t>Wireless </a:t>
            </a:r>
            <a:r>
              <a:rPr lang="en-US" dirty="0"/>
              <a:t>technology10/100/1000BASE-T Gigabit Ethernet (RJ-45 connector</a:t>
            </a:r>
            <a:r>
              <a:rPr lang="en-US" dirty="0" smtClean="0"/>
              <a:t>)</a:t>
            </a:r>
            <a:endParaRPr lang="en-US" dirty="0"/>
          </a:p>
        </p:txBody>
      </p:sp>
      <p:pic>
        <p:nvPicPr>
          <p:cNvPr id="6" name="Picture 5"/>
          <p:cNvPicPr>
            <a:picLocks noChangeAspect="1"/>
          </p:cNvPicPr>
          <p:nvPr/>
        </p:nvPicPr>
        <p:blipFill>
          <a:blip r:embed="rId2"/>
          <a:stretch>
            <a:fillRect/>
          </a:stretch>
        </p:blipFill>
        <p:spPr>
          <a:xfrm>
            <a:off x="6400800" y="0"/>
            <a:ext cx="1752600" cy="1388936"/>
          </a:xfrm>
          <a:prstGeom prst="rect">
            <a:avLst/>
          </a:prstGeom>
        </p:spPr>
      </p:pic>
      <p:pic>
        <p:nvPicPr>
          <p:cNvPr id="9" name="Picture 8"/>
          <p:cNvPicPr>
            <a:picLocks noChangeAspect="1"/>
          </p:cNvPicPr>
          <p:nvPr/>
        </p:nvPicPr>
        <p:blipFill>
          <a:blip r:embed="rId3"/>
          <a:stretch>
            <a:fillRect/>
          </a:stretch>
        </p:blipFill>
        <p:spPr>
          <a:xfrm>
            <a:off x="6934200" y="4684385"/>
            <a:ext cx="2997200" cy="2157984"/>
          </a:xfrm>
          <a:prstGeom prst="rect">
            <a:avLst/>
          </a:prstGeom>
        </p:spPr>
      </p:pic>
      <p:sp>
        <p:nvSpPr>
          <p:cNvPr id="4" name="Slide Number Placeholder 3"/>
          <p:cNvSpPr>
            <a:spLocks noGrp="1"/>
          </p:cNvSpPr>
          <p:nvPr>
            <p:ph type="sldNum" sz="quarter" idx="12"/>
          </p:nvPr>
        </p:nvSpPr>
        <p:spPr/>
        <p:txBody>
          <a:bodyPr/>
          <a:lstStyle/>
          <a:p>
            <a:fld id="{A53BA17F-A10D-4E49-B572-0622EAE15C51}" type="slidenum">
              <a:rPr lang="en-US" smtClean="0"/>
              <a:t>48</a:t>
            </a:fld>
            <a:endParaRPr lang="en-US"/>
          </a:p>
        </p:txBody>
      </p:sp>
    </p:spTree>
    <p:extLst>
      <p:ext uri="{BB962C8B-B14F-4D97-AF65-F5344CB8AC3E}">
        <p14:creationId xmlns:p14="http://schemas.microsoft.com/office/powerpoint/2010/main" val="20484927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Date Placeholder 2"/>
          <p:cNvSpPr>
            <a:spLocks noGrp="1"/>
          </p:cNvSpPr>
          <p:nvPr>
            <p:ph type="dt" sz="half" idx="10"/>
          </p:nvPr>
        </p:nvSpPr>
        <p:spPr/>
        <p:txBody>
          <a:bodyPr/>
          <a:lstStyle/>
          <a:p>
            <a:fld id="{DEBE2B4C-DDB3-4E12-BBE7-5CF04B31EBC8}" type="datetime1">
              <a:rPr lang="en-US" smtClean="0"/>
              <a:t>3/13/2014</a:t>
            </a:fld>
            <a:endParaRPr lang="en-US"/>
          </a:p>
        </p:txBody>
      </p:sp>
      <p:sp>
        <p:nvSpPr>
          <p:cNvPr id="5" name="Content Placeholder 4"/>
          <p:cNvSpPr>
            <a:spLocks noGrp="1"/>
          </p:cNvSpPr>
          <p:nvPr>
            <p:ph sz="quarter" idx="1"/>
          </p:nvPr>
        </p:nvSpPr>
        <p:spPr/>
        <p:txBody>
          <a:bodyPr/>
          <a:lstStyle/>
          <a:p>
            <a:r>
              <a:rPr lang="en-US" sz="3200" dirty="0">
                <a:latin typeface="Arial" charset="0"/>
              </a:rPr>
              <a:t> Microsoft® Windows 7® Professional</a:t>
            </a:r>
          </a:p>
          <a:p>
            <a:r>
              <a:rPr lang="en-US" sz="3200" dirty="0">
                <a:latin typeface="Arial" charset="0"/>
              </a:rPr>
              <a:t> Microsoft® Office Home and Student 2007</a:t>
            </a:r>
          </a:p>
          <a:p>
            <a:r>
              <a:rPr lang="en-US" sz="3200" dirty="0">
                <a:latin typeface="Arial" charset="0"/>
              </a:rPr>
              <a:t> 36-Month subscription to McAfee Security Center Anti-virus</a:t>
            </a:r>
          </a:p>
          <a:p>
            <a:endParaRPr lang="en-US" dirty="0"/>
          </a:p>
        </p:txBody>
      </p:sp>
      <p:sp>
        <p:nvSpPr>
          <p:cNvPr id="4" name="Slide Number Placeholder 3"/>
          <p:cNvSpPr>
            <a:spLocks noGrp="1"/>
          </p:cNvSpPr>
          <p:nvPr>
            <p:ph type="sldNum" sz="quarter" idx="12"/>
          </p:nvPr>
        </p:nvSpPr>
        <p:spPr/>
        <p:txBody>
          <a:bodyPr/>
          <a:lstStyle/>
          <a:p>
            <a:fld id="{A53BA17F-A10D-4E49-B572-0622EAE15C51}" type="slidenum">
              <a:rPr lang="en-US" smtClean="0"/>
              <a:t>49</a:t>
            </a:fld>
            <a:endParaRPr lang="en-US"/>
          </a:p>
        </p:txBody>
      </p:sp>
    </p:spTree>
    <p:extLst>
      <p:ext uri="{BB962C8B-B14F-4D97-AF65-F5344CB8AC3E}">
        <p14:creationId xmlns:p14="http://schemas.microsoft.com/office/powerpoint/2010/main" val="3048315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Generation:</a:t>
            </a:r>
            <a:br>
              <a:rPr lang="en-US" dirty="0" smtClean="0"/>
            </a:br>
            <a:r>
              <a:rPr lang="en-US" dirty="0" smtClean="0"/>
              <a:t>The invention of the transistor in 1947</a:t>
            </a:r>
            <a:endParaRPr lang="en-US" dirty="0"/>
          </a:p>
        </p:txBody>
      </p:sp>
      <p:sp>
        <p:nvSpPr>
          <p:cNvPr id="3" name="Date Placeholder 2"/>
          <p:cNvSpPr>
            <a:spLocks noGrp="1"/>
          </p:cNvSpPr>
          <p:nvPr>
            <p:ph type="dt" sz="half" idx="10"/>
          </p:nvPr>
        </p:nvSpPr>
        <p:spPr/>
        <p:txBody>
          <a:bodyPr/>
          <a:lstStyle/>
          <a:p>
            <a:fld id="{C8718E23-6650-4A9E-97C9-B92D58630598}" type="datetime1">
              <a:rPr lang="en-US" smtClean="0"/>
              <a:t>3/13/2014</a:t>
            </a:fld>
            <a:endParaRPr lang="en-US"/>
          </a:p>
        </p:txBody>
      </p:sp>
      <p:pic>
        <p:nvPicPr>
          <p:cNvPr id="3074" name="Picture 2"/>
          <p:cNvPicPr>
            <a:picLocks noChangeAspect="1" noChangeArrowheads="1"/>
          </p:cNvPicPr>
          <p:nvPr/>
        </p:nvPicPr>
        <p:blipFill>
          <a:blip r:embed="rId3" cstate="print"/>
          <a:srcRect/>
          <a:stretch>
            <a:fillRect/>
          </a:stretch>
        </p:blipFill>
        <p:spPr bwMode="auto">
          <a:xfrm>
            <a:off x="3733800" y="2743200"/>
            <a:ext cx="3733800" cy="3343448"/>
          </a:xfrm>
          <a:prstGeom prst="rect">
            <a:avLst/>
          </a:prstGeom>
          <a:noFill/>
          <a:ln w="9525">
            <a:noFill/>
            <a:miter lim="800000"/>
            <a:headEnd/>
            <a:tailEnd/>
          </a:ln>
        </p:spPr>
      </p:pic>
      <p:sp>
        <p:nvSpPr>
          <p:cNvPr id="7" name="Rectangle 6"/>
          <p:cNvSpPr/>
          <p:nvPr/>
        </p:nvSpPr>
        <p:spPr>
          <a:xfrm>
            <a:off x="2057400" y="1600200"/>
            <a:ext cx="8077200" cy="923330"/>
          </a:xfrm>
          <a:prstGeom prst="rect">
            <a:avLst/>
          </a:prstGeom>
        </p:spPr>
        <p:txBody>
          <a:bodyPr wrap="square">
            <a:spAutoFit/>
          </a:bodyPr>
          <a:lstStyle/>
          <a:p>
            <a:r>
              <a:rPr lang="en-US" dirty="0"/>
              <a:t>A transistor is a semiconductor device used to amplify and switch electronic signals and power. It is composed of a semiconductor material with at least three terminals for connection to an external circuit.</a:t>
            </a:r>
          </a:p>
        </p:txBody>
      </p:sp>
      <p:sp>
        <p:nvSpPr>
          <p:cNvPr id="4" name="Slide Number Placeholder 3"/>
          <p:cNvSpPr>
            <a:spLocks noGrp="1"/>
          </p:cNvSpPr>
          <p:nvPr>
            <p:ph type="sldNum" sz="quarter" idx="12"/>
          </p:nvPr>
        </p:nvSpPr>
        <p:spPr/>
        <p:txBody>
          <a:bodyPr/>
          <a:lstStyle/>
          <a:p>
            <a:fld id="{A53BA17F-A10D-4E49-B572-0622EAE15C51}" type="slidenum">
              <a:rPr lang="en-US" smtClean="0"/>
              <a:t>5</a:t>
            </a:fld>
            <a:endParaRPr lang="en-US"/>
          </a:p>
        </p:txBody>
      </p:sp>
    </p:spTree>
    <p:extLst>
      <p:ext uri="{BB962C8B-B14F-4D97-AF65-F5344CB8AC3E}">
        <p14:creationId xmlns:p14="http://schemas.microsoft.com/office/powerpoint/2010/main" val="1864802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together</a:t>
            </a:r>
            <a:endParaRPr lang="en-US" dirty="0"/>
          </a:p>
        </p:txBody>
      </p:sp>
      <p:sp>
        <p:nvSpPr>
          <p:cNvPr id="3" name="Date Placeholder 2"/>
          <p:cNvSpPr>
            <a:spLocks noGrp="1"/>
          </p:cNvSpPr>
          <p:nvPr>
            <p:ph type="dt" sz="half" idx="10"/>
          </p:nvPr>
        </p:nvSpPr>
        <p:spPr/>
        <p:txBody>
          <a:bodyPr/>
          <a:lstStyle/>
          <a:p>
            <a:fld id="{8AC82847-3659-4B76-AC24-36F10CEA4806}" type="datetime1">
              <a:rPr lang="en-US" smtClean="0"/>
              <a:t>3/13/2014</a:t>
            </a:fld>
            <a:endParaRPr lang="en-US"/>
          </a:p>
        </p:txBody>
      </p:sp>
      <p:pic>
        <p:nvPicPr>
          <p:cNvPr id="6" name="Content Placeholder 5"/>
          <p:cNvPicPr>
            <a:picLocks noGrp="1" noChangeAspect="1"/>
          </p:cNvPicPr>
          <p:nvPr>
            <p:ph sz="quarter" idx="1"/>
          </p:nvPr>
        </p:nvPicPr>
        <p:blipFill>
          <a:blip r:embed="rId2"/>
          <a:srcRect l="8513" r="8513"/>
          <a:stretch>
            <a:fillRect/>
          </a:stretch>
        </p:blipFill>
        <p:spPr>
          <a:xfrm>
            <a:off x="2362200" y="1600200"/>
            <a:ext cx="8153400" cy="4495800"/>
          </a:xfrm>
        </p:spPr>
      </p:pic>
      <p:sp>
        <p:nvSpPr>
          <p:cNvPr id="4" name="Slide Number Placeholder 3"/>
          <p:cNvSpPr>
            <a:spLocks noGrp="1"/>
          </p:cNvSpPr>
          <p:nvPr>
            <p:ph type="sldNum" sz="quarter" idx="12"/>
          </p:nvPr>
        </p:nvSpPr>
        <p:spPr/>
        <p:txBody>
          <a:bodyPr/>
          <a:lstStyle/>
          <a:p>
            <a:fld id="{A53BA17F-A10D-4E49-B572-0622EAE15C51}" type="slidenum">
              <a:rPr lang="en-US" smtClean="0"/>
              <a:t>50</a:t>
            </a:fld>
            <a:endParaRPr lang="en-US"/>
          </a:p>
        </p:txBody>
      </p:sp>
    </p:spTree>
    <p:extLst>
      <p:ext uri="{BB962C8B-B14F-4D97-AF65-F5344CB8AC3E}">
        <p14:creationId xmlns:p14="http://schemas.microsoft.com/office/powerpoint/2010/main" val="1072625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981200" y="152400"/>
            <a:ext cx="8305800" cy="1143000"/>
          </a:xfrm>
        </p:spPr>
        <p:txBody>
          <a:bodyPr/>
          <a:lstStyle/>
          <a:p>
            <a:pPr eaLnBrk="1" hangingPunct="1"/>
            <a:r>
              <a:rPr lang="en-US" dirty="0">
                <a:solidFill>
                  <a:schemeClr val="tx1"/>
                </a:solidFill>
                <a:latin typeface="Arial" charset="0"/>
              </a:rPr>
              <a:t>Computer </a:t>
            </a:r>
            <a:r>
              <a:rPr lang="en-US" dirty="0" smtClean="0">
                <a:solidFill>
                  <a:schemeClr val="tx1"/>
                </a:solidFill>
                <a:latin typeface="Arial" charset="0"/>
              </a:rPr>
              <a:t>Ads</a:t>
            </a:r>
            <a:endParaRPr lang="en-US" dirty="0">
              <a:solidFill>
                <a:schemeClr val="tx1"/>
              </a:solidFill>
              <a:latin typeface="Arial" charset="0"/>
            </a:endParaRPr>
          </a:p>
        </p:txBody>
      </p:sp>
      <p:sp>
        <p:nvSpPr>
          <p:cNvPr id="6148" name="Rectangle 3"/>
          <p:cNvSpPr>
            <a:spLocks noGrp="1" noChangeArrowheads="1"/>
          </p:cNvSpPr>
          <p:nvPr>
            <p:ph type="body" idx="4294967295"/>
          </p:nvPr>
        </p:nvSpPr>
        <p:spPr>
          <a:xfrm>
            <a:off x="2057400" y="1295400"/>
            <a:ext cx="8153400" cy="1905000"/>
          </a:xfrm>
        </p:spPr>
        <p:txBody>
          <a:bodyPr/>
          <a:lstStyle/>
          <a:p>
            <a:pPr marL="0" indent="0">
              <a:buNone/>
            </a:pPr>
            <a:r>
              <a:rPr lang="en-US" dirty="0">
                <a:latin typeface="Arial" charset="0"/>
              </a:rPr>
              <a:t>Consider the following ad: </a:t>
            </a:r>
          </a:p>
          <a:p>
            <a:pPr marL="0" indent="0" algn="ctr">
              <a:buNone/>
            </a:pPr>
            <a:r>
              <a:rPr lang="en-US" b="1" dirty="0" err="1">
                <a:latin typeface="Arial" charset="0"/>
              </a:rPr>
              <a:t>Insatavialion</a:t>
            </a:r>
            <a:r>
              <a:rPr lang="en-US" b="1" dirty="0">
                <a:latin typeface="Arial" charset="0"/>
              </a:rPr>
              <a:t> 640 Laptop </a:t>
            </a:r>
          </a:p>
          <a:p>
            <a:pPr marL="0" indent="0" algn="ctr">
              <a:buNone/>
            </a:pPr>
            <a:r>
              <a:rPr lang="en-US" sz="2400" b="1" dirty="0">
                <a:latin typeface="Arial" charset="0"/>
              </a:rPr>
              <a:t>Exceptional Performance and Portability</a:t>
            </a:r>
            <a:endParaRPr lang="en-US" b="1" dirty="0">
              <a:latin typeface="Arial" charset="0"/>
            </a:endParaRPr>
          </a:p>
          <a:p>
            <a:pPr marL="0" indent="0">
              <a:buNone/>
            </a:pPr>
            <a:endParaRPr lang="en-US" dirty="0">
              <a:latin typeface="Arial" charset="0"/>
            </a:endParaRPr>
          </a:p>
        </p:txBody>
      </p:sp>
      <p:sp>
        <p:nvSpPr>
          <p:cNvPr id="6149" name="Text Box 5"/>
          <p:cNvSpPr txBox="1">
            <a:spLocks noChangeArrowheads="1"/>
          </p:cNvSpPr>
          <p:nvPr/>
        </p:nvSpPr>
        <p:spPr bwMode="auto">
          <a:xfrm>
            <a:off x="2857500" y="6324600"/>
            <a:ext cx="1841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sz="1400" b="1">
              <a:latin typeface="Arial" charset="0"/>
            </a:endParaRPr>
          </a:p>
        </p:txBody>
      </p:sp>
      <p:pic>
        <p:nvPicPr>
          <p:cNvPr id="6150" name="Picture 6" descr="17606_02_0059A"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1"/>
            <a:ext cx="7696200" cy="418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1" name="Rectangle 10"/>
          <p:cNvSpPr>
            <a:spLocks noChangeArrowheads="1"/>
          </p:cNvSpPr>
          <p:nvPr/>
        </p:nvSpPr>
        <p:spPr bwMode="auto">
          <a:xfrm>
            <a:off x="2057400" y="3352800"/>
            <a:ext cx="8229600" cy="3108543"/>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200" b="1" dirty="0" smtClean="0"/>
              <a:t>                                                                                                                                       </a:t>
            </a:r>
          </a:p>
          <a:p>
            <a:r>
              <a:rPr lang="en-US" sz="1600" b="1" dirty="0" smtClean="0"/>
              <a:t>• </a:t>
            </a:r>
            <a:r>
              <a:rPr lang="en-US" sz="1400" b="1" dirty="0" smtClean="0"/>
              <a:t>Intel® Core™ 2 Duo (2.66GHz/1066Mhz</a:t>
            </a:r>
          </a:p>
          <a:p>
            <a:r>
              <a:rPr lang="en-US" sz="1400" b="1" dirty="0" smtClean="0"/>
              <a:t>FSB/6MB cache)</a:t>
            </a:r>
          </a:p>
          <a:p>
            <a:r>
              <a:rPr lang="en-US" sz="1400" b="1" dirty="0" smtClean="0"/>
              <a:t>• 15.6</a:t>
            </a:r>
            <a:r>
              <a:rPr lang="ja-JP" altLang="en-US" sz="1400" b="1" dirty="0" smtClean="0"/>
              <a:t>”</a:t>
            </a:r>
            <a:r>
              <a:rPr lang="en-US" sz="1400" b="1" dirty="0" smtClean="0"/>
              <a:t> High Definition (1080p) LED</a:t>
            </a:r>
          </a:p>
          <a:p>
            <a:r>
              <a:rPr lang="en-US" sz="1400" b="1" dirty="0" smtClean="0"/>
              <a:t>Backlit LCD Display (1366 x 768)</a:t>
            </a:r>
          </a:p>
          <a:p>
            <a:r>
              <a:rPr lang="en-US" sz="1400" b="1" dirty="0" smtClean="0"/>
              <a:t>• 512MB ATI Mobility Radeon Graphics</a:t>
            </a:r>
          </a:p>
          <a:p>
            <a:r>
              <a:rPr lang="en-US" sz="1400" b="1" dirty="0" smtClean="0"/>
              <a:t>• Built-in 2.0MP Web Camera</a:t>
            </a:r>
          </a:p>
          <a:p>
            <a:r>
              <a:rPr lang="en-US" sz="1400" b="1" dirty="0" smtClean="0"/>
              <a:t>• 4GB Shared Dual Channel DDR2 at</a:t>
            </a:r>
          </a:p>
          <a:p>
            <a:r>
              <a:rPr lang="en-US" sz="1400" b="1" dirty="0" smtClean="0"/>
              <a:t>800MHz</a:t>
            </a:r>
          </a:p>
          <a:p>
            <a:r>
              <a:rPr lang="en-US" sz="1400" b="1" dirty="0" smtClean="0"/>
              <a:t>• 500GB SATA Hard Drive at 5400RPM</a:t>
            </a:r>
          </a:p>
          <a:p>
            <a:r>
              <a:rPr lang="en-US" sz="1400" b="1" dirty="0" smtClean="0"/>
              <a:t>• 8X Slot Load DL DVD+/- RW Drive</a:t>
            </a:r>
          </a:p>
          <a:p>
            <a:r>
              <a:rPr lang="en-US" sz="1400" b="1" dirty="0" smtClean="0"/>
              <a:t>• 802.11 a/g/n and Bluetooth 3.0</a:t>
            </a:r>
          </a:p>
          <a:p>
            <a:endParaRPr lang="en-US" sz="1400" b="1" dirty="0"/>
          </a:p>
          <a:p>
            <a:endParaRPr lang="en-US" sz="1400" b="1" dirty="0" smtClean="0"/>
          </a:p>
        </p:txBody>
      </p:sp>
      <p:sp>
        <p:nvSpPr>
          <p:cNvPr id="6152" name="Rectangle 12"/>
          <p:cNvSpPr>
            <a:spLocks noChangeArrowheads="1"/>
          </p:cNvSpPr>
          <p:nvPr/>
        </p:nvSpPr>
        <p:spPr bwMode="auto">
          <a:xfrm>
            <a:off x="5943600" y="3200400"/>
            <a:ext cx="3886200" cy="326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sz="1200" b="1" dirty="0"/>
          </a:p>
          <a:p>
            <a:endParaRPr lang="en-US" sz="1200" b="1" dirty="0"/>
          </a:p>
          <a:p>
            <a:r>
              <a:rPr lang="en-US" sz="1200" b="1" dirty="0"/>
              <a:t>• </a:t>
            </a:r>
            <a:r>
              <a:rPr lang="en-US" sz="1400" b="1" dirty="0"/>
              <a:t>85 </a:t>
            </a:r>
            <a:r>
              <a:rPr lang="en-US" sz="1400" b="1" dirty="0" err="1"/>
              <a:t>WHr</a:t>
            </a:r>
            <a:r>
              <a:rPr lang="en-US" sz="1400" b="1" dirty="0"/>
              <a:t> Lithium Ion Battery</a:t>
            </a:r>
          </a:p>
          <a:p>
            <a:r>
              <a:rPr lang="en-US" sz="1400" b="1" dirty="0"/>
              <a:t>• (2) USB 2.0, HDMI, 15-pin VGA, Ethernet</a:t>
            </a:r>
          </a:p>
          <a:p>
            <a:r>
              <a:rPr lang="en-US" sz="1400" b="1" dirty="0"/>
              <a:t>10/100/1000, IEEE 1394 </a:t>
            </a:r>
            <a:r>
              <a:rPr lang="en-US" sz="1400" b="1" dirty="0" err="1"/>
              <a:t>Firewire</a:t>
            </a:r>
            <a:r>
              <a:rPr lang="en-US" sz="1400" b="1" dirty="0"/>
              <a:t>, Express</a:t>
            </a:r>
          </a:p>
          <a:p>
            <a:r>
              <a:rPr lang="en-US" sz="1400" b="1" dirty="0"/>
              <a:t>Card, Audio line-in, line-out, </a:t>
            </a:r>
            <a:r>
              <a:rPr lang="en-US" sz="1400" b="1" dirty="0" err="1"/>
              <a:t>mic</a:t>
            </a:r>
            <a:r>
              <a:rPr lang="en-US" sz="1400" b="1" dirty="0"/>
              <a:t>-in</a:t>
            </a:r>
          </a:p>
          <a:p>
            <a:r>
              <a:rPr lang="pl-PL" sz="1400" b="1" dirty="0"/>
              <a:t>• 14.8W X 1.2H X 10.1D, 5.6 </a:t>
            </a:r>
            <a:r>
              <a:rPr lang="pl-PL" sz="1400" b="1" dirty="0" err="1"/>
              <a:t>lbs</a:t>
            </a:r>
            <a:endParaRPr lang="pl-PL" sz="1400" b="1" dirty="0"/>
          </a:p>
          <a:p>
            <a:r>
              <a:rPr lang="en-US" sz="1400" b="1" dirty="0"/>
              <a:t>• Microsoft0® Windows 7® Professional</a:t>
            </a:r>
          </a:p>
          <a:p>
            <a:r>
              <a:rPr lang="en-US" sz="1400" b="1" dirty="0"/>
              <a:t>• Microsoft® Office Home and Student</a:t>
            </a:r>
          </a:p>
          <a:p>
            <a:r>
              <a:rPr lang="en-US" sz="1400" b="1" dirty="0"/>
              <a:t>2007</a:t>
            </a:r>
          </a:p>
          <a:p>
            <a:r>
              <a:rPr lang="en-US" sz="1400" b="1" dirty="0"/>
              <a:t>• 36-Month subscription to McAfee</a:t>
            </a:r>
          </a:p>
          <a:p>
            <a:r>
              <a:rPr lang="en-US" sz="1400" b="1" dirty="0"/>
              <a:t>Security Center Anti-virus</a:t>
            </a:r>
            <a:endParaRPr lang="en-US" sz="1400" dirty="0"/>
          </a:p>
        </p:txBody>
      </p:sp>
      <p:sp>
        <p:nvSpPr>
          <p:cNvPr id="2" name="Date Placeholder 1"/>
          <p:cNvSpPr>
            <a:spLocks noGrp="1"/>
          </p:cNvSpPr>
          <p:nvPr>
            <p:ph type="dt" sz="half" idx="10"/>
          </p:nvPr>
        </p:nvSpPr>
        <p:spPr/>
        <p:txBody>
          <a:bodyPr/>
          <a:lstStyle/>
          <a:p>
            <a:fld id="{E9FD6859-CB70-4626-8A06-78F9CD1761E3}"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51</a:t>
            </a:fld>
            <a:endParaRPr lang="en-US"/>
          </a:p>
        </p:txBody>
      </p:sp>
    </p:spTree>
    <p:extLst>
      <p:ext uri="{BB962C8B-B14F-4D97-AF65-F5344CB8AC3E}">
        <p14:creationId xmlns:p14="http://schemas.microsoft.com/office/powerpoint/2010/main" val="847246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solidFill>
                  <a:schemeClr val="tx1"/>
                </a:solidFill>
                <a:latin typeface="Arial" charset="0"/>
              </a:rPr>
              <a:t>Sizes in Perspective</a:t>
            </a:r>
          </a:p>
        </p:txBody>
      </p:sp>
      <p:sp>
        <p:nvSpPr>
          <p:cNvPr id="11268" name="Rectangle 3"/>
          <p:cNvSpPr>
            <a:spLocks noGrp="1" noChangeArrowheads="1"/>
          </p:cNvSpPr>
          <p:nvPr>
            <p:ph type="body" idx="1"/>
          </p:nvPr>
        </p:nvSpPr>
        <p:spPr>
          <a:xfrm>
            <a:off x="1905000" y="1600200"/>
            <a:ext cx="8229600" cy="4572000"/>
          </a:xfrm>
        </p:spPr>
        <p:txBody>
          <a:bodyPr/>
          <a:lstStyle/>
          <a:p>
            <a:pPr marL="0" indent="0">
              <a:buNone/>
            </a:pPr>
            <a:r>
              <a:rPr lang="en-US" sz="2400" dirty="0">
                <a:latin typeface="Arial" charset="0"/>
              </a:rPr>
              <a:t>Intel Processor </a:t>
            </a:r>
          </a:p>
          <a:p>
            <a:pPr marL="0" indent="0">
              <a:buNone/>
            </a:pPr>
            <a:r>
              <a:rPr lang="en-US" sz="2400" dirty="0">
                <a:latin typeface="Arial" charset="0"/>
              </a:rPr>
              <a:t>	speed 2.66 GHz</a:t>
            </a:r>
          </a:p>
          <a:p>
            <a:pPr marL="0" indent="0">
              <a:buNone/>
            </a:pPr>
            <a:r>
              <a:rPr lang="en-US" sz="2400" dirty="0">
                <a:latin typeface="Arial" charset="0"/>
              </a:rPr>
              <a:t>SDRAM </a:t>
            </a:r>
          </a:p>
          <a:p>
            <a:pPr marL="0" indent="0">
              <a:buNone/>
            </a:pPr>
            <a:r>
              <a:rPr lang="en-US" sz="2400" dirty="0">
                <a:latin typeface="Arial" charset="0"/>
              </a:rPr>
              <a:t>	size 4GB</a:t>
            </a:r>
          </a:p>
          <a:p>
            <a:pPr marL="0" indent="0">
              <a:buNone/>
            </a:pPr>
            <a:r>
              <a:rPr lang="en-US" sz="2400" dirty="0">
                <a:latin typeface="Arial" charset="0"/>
              </a:rPr>
              <a:t>	speed 800 MHz</a:t>
            </a:r>
          </a:p>
          <a:p>
            <a:pPr marL="0" indent="0">
              <a:buNone/>
            </a:pPr>
            <a:r>
              <a:rPr lang="en-US" sz="2400" dirty="0">
                <a:latin typeface="Arial" charset="0"/>
              </a:rPr>
              <a:t>500GB SATA at 5400 RPM </a:t>
            </a:r>
          </a:p>
          <a:p>
            <a:pPr marL="0" indent="0">
              <a:buNone/>
            </a:pPr>
            <a:r>
              <a:rPr lang="en-US" sz="2400" dirty="0">
                <a:latin typeface="Arial" charset="0"/>
              </a:rPr>
              <a:t>	Transfer rate 300MB per second</a:t>
            </a:r>
          </a:p>
          <a:p>
            <a:pPr marL="0" indent="0">
              <a:buNone/>
            </a:pPr>
            <a:endParaRPr lang="en-US" dirty="0">
              <a:latin typeface="Arial" charset="0"/>
            </a:endParaRPr>
          </a:p>
        </p:txBody>
      </p:sp>
      <p:sp>
        <p:nvSpPr>
          <p:cNvPr id="11269" name="Rectangle 4"/>
          <p:cNvSpPr>
            <a:spLocks noChangeArrowheads="1"/>
          </p:cNvSpPr>
          <p:nvPr/>
        </p:nvSpPr>
        <p:spPr bwMode="auto">
          <a:xfrm>
            <a:off x="6400800" y="1600200"/>
            <a:ext cx="4038600" cy="22098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lstStyle/>
          <a:p>
            <a:r>
              <a:rPr lang="en-US" sz="2400" b="1" dirty="0">
                <a:latin typeface="Arial" charset="0"/>
              </a:rPr>
              <a:t>To which do these apply?</a:t>
            </a:r>
          </a:p>
          <a:p>
            <a:endParaRPr lang="en-US" sz="2400" dirty="0">
              <a:latin typeface="Arial" charset="0"/>
            </a:endParaRPr>
          </a:p>
          <a:p>
            <a:pPr marL="285750" indent="-285750">
              <a:buFont typeface="Wingdings" charset="2"/>
              <a:buChar char="ü"/>
            </a:pPr>
            <a:r>
              <a:rPr lang="en-US" sz="2400" dirty="0">
                <a:latin typeface="Arial" charset="0"/>
              </a:rPr>
              <a:t>Bigger is better</a:t>
            </a:r>
          </a:p>
          <a:p>
            <a:pPr marL="285750" indent="-285750">
              <a:buFont typeface="Wingdings" charset="2"/>
              <a:buChar char="ü"/>
            </a:pPr>
            <a:r>
              <a:rPr lang="en-US" sz="2400" dirty="0">
                <a:latin typeface="Arial" charset="0"/>
              </a:rPr>
              <a:t>Faster is better</a:t>
            </a:r>
          </a:p>
          <a:p>
            <a:pPr marL="285750" indent="-285750">
              <a:buFont typeface="Wingdings" charset="2"/>
              <a:buChar char="ü"/>
            </a:pPr>
            <a:r>
              <a:rPr lang="en-US" sz="2400" dirty="0">
                <a:latin typeface="Arial" charset="0"/>
              </a:rPr>
              <a:t>Smaller is better</a:t>
            </a:r>
            <a:endParaRPr lang="en-US" sz="2400" dirty="0"/>
          </a:p>
        </p:txBody>
      </p:sp>
      <p:sp>
        <p:nvSpPr>
          <p:cNvPr id="2" name="Date Placeholder 1"/>
          <p:cNvSpPr>
            <a:spLocks noGrp="1"/>
          </p:cNvSpPr>
          <p:nvPr>
            <p:ph type="dt" sz="half" idx="10"/>
          </p:nvPr>
        </p:nvSpPr>
        <p:spPr/>
        <p:txBody>
          <a:bodyPr/>
          <a:lstStyle/>
          <a:p>
            <a:fld id="{4059C513-58D0-4CC5-A268-19598DBC6ECB}"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52</a:t>
            </a:fld>
            <a:endParaRPr lang="en-US"/>
          </a:p>
        </p:txBody>
      </p:sp>
    </p:spTree>
    <p:extLst>
      <p:ext uri="{BB962C8B-B14F-4D97-AF65-F5344CB8AC3E}">
        <p14:creationId xmlns:p14="http://schemas.microsoft.com/office/powerpoint/2010/main" val="15422012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0841"/>
            <a:ext cx="10515600" cy="1325563"/>
          </a:xfrm>
        </p:spPr>
        <p:txBody>
          <a:bodyPr/>
          <a:lstStyle/>
          <a:p>
            <a:r>
              <a:rPr lang="en-US" dirty="0" smtClean="0"/>
              <a:t>Post-PC computing</a:t>
            </a:r>
            <a:endParaRPr lang="en-US" dirty="0"/>
          </a:p>
        </p:txBody>
      </p:sp>
      <p:sp>
        <p:nvSpPr>
          <p:cNvPr id="4" name="Date Placeholder 3"/>
          <p:cNvSpPr>
            <a:spLocks noGrp="1"/>
          </p:cNvSpPr>
          <p:nvPr>
            <p:ph type="dt" sz="half" idx="10"/>
          </p:nvPr>
        </p:nvSpPr>
        <p:spPr/>
        <p:txBody>
          <a:bodyPr/>
          <a:lstStyle/>
          <a:p>
            <a:fld id="{B1985725-B87A-4BAD-8215-5050D3EAA104}" type="datetime1">
              <a:rPr lang="en-US" smtClean="0"/>
              <a:t>3/13/2014</a:t>
            </a:fld>
            <a:endParaRPr lang="en-US"/>
          </a:p>
        </p:txBody>
      </p:sp>
      <p:sp>
        <p:nvSpPr>
          <p:cNvPr id="5" name="Slide Number Placeholder 4"/>
          <p:cNvSpPr>
            <a:spLocks noGrp="1"/>
          </p:cNvSpPr>
          <p:nvPr>
            <p:ph type="sldNum" sz="quarter" idx="12"/>
          </p:nvPr>
        </p:nvSpPr>
        <p:spPr/>
        <p:txBody>
          <a:bodyPr/>
          <a:lstStyle/>
          <a:p>
            <a:fld id="{A53BA17F-A10D-4E49-B572-0622EAE15C51}" type="slidenum">
              <a:rPr lang="en-US" smtClean="0"/>
              <a:t>53</a:t>
            </a:fld>
            <a:endParaRPr lang="en-US"/>
          </a:p>
        </p:txBody>
      </p:sp>
    </p:spTree>
    <p:extLst>
      <p:ext uri="{BB962C8B-B14F-4D97-AF65-F5344CB8AC3E}">
        <p14:creationId xmlns:p14="http://schemas.microsoft.com/office/powerpoint/2010/main" val="16307974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What is Post-PC Computing</a:t>
            </a:r>
            <a:r>
              <a:rPr lang="en-US" dirty="0" smtClean="0"/>
              <a:t>?</a:t>
            </a:r>
          </a:p>
          <a:p>
            <a:r>
              <a:rPr lang="en-US" dirty="0" smtClean="0"/>
              <a:t>History</a:t>
            </a:r>
          </a:p>
          <a:p>
            <a:r>
              <a:rPr lang="en-US" dirty="0"/>
              <a:t>Drivers of the Post-PC </a:t>
            </a:r>
            <a:r>
              <a:rPr lang="en-US" dirty="0" smtClean="0"/>
              <a:t>Era</a:t>
            </a:r>
          </a:p>
          <a:p>
            <a:r>
              <a:rPr lang="en-US" dirty="0" smtClean="0"/>
              <a:t>Hardware/Software</a:t>
            </a:r>
          </a:p>
          <a:p>
            <a:pPr marL="400050" lvl="1" indent="0">
              <a:buNone/>
            </a:pPr>
            <a:endParaRPr lang="en-US" dirty="0"/>
          </a:p>
        </p:txBody>
      </p:sp>
      <p:sp>
        <p:nvSpPr>
          <p:cNvPr id="4" name="Date Placeholder 3"/>
          <p:cNvSpPr>
            <a:spLocks noGrp="1"/>
          </p:cNvSpPr>
          <p:nvPr>
            <p:ph type="dt" sz="half" idx="10"/>
          </p:nvPr>
        </p:nvSpPr>
        <p:spPr/>
        <p:txBody>
          <a:bodyPr/>
          <a:lstStyle/>
          <a:p>
            <a:fld id="{99D781B3-6AEB-4B57-A464-14128DD70CCA}" type="datetime1">
              <a:rPr lang="en-US" smtClean="0"/>
              <a:t>3/13/2014</a:t>
            </a:fld>
            <a:endParaRPr lang="en-US"/>
          </a:p>
        </p:txBody>
      </p:sp>
      <p:sp>
        <p:nvSpPr>
          <p:cNvPr id="6" name="Slide Number Placeholder 5"/>
          <p:cNvSpPr>
            <a:spLocks noGrp="1"/>
          </p:cNvSpPr>
          <p:nvPr>
            <p:ph type="sldNum" sz="quarter" idx="12"/>
          </p:nvPr>
        </p:nvSpPr>
        <p:spPr/>
        <p:txBody>
          <a:bodyPr>
            <a:normAutofit/>
          </a:bodyPr>
          <a:lstStyle/>
          <a:p>
            <a:fld id="{EEFFC262-BC95-4665-B8D2-69DA9D937F16}" type="slidenum">
              <a:rPr lang="en-US" smtClean="0"/>
              <a:pPr/>
              <a:t>54</a:t>
            </a:fld>
            <a:endParaRPr lang="en-US"/>
          </a:p>
        </p:txBody>
      </p:sp>
    </p:spTree>
    <p:extLst>
      <p:ext uri="{BB962C8B-B14F-4D97-AF65-F5344CB8AC3E}">
        <p14:creationId xmlns:p14="http://schemas.microsoft.com/office/powerpoint/2010/main" val="2594691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Post-PC Computing?</a:t>
            </a:r>
            <a:endParaRPr lang="en-US" dirty="0"/>
          </a:p>
        </p:txBody>
      </p:sp>
      <p:sp>
        <p:nvSpPr>
          <p:cNvPr id="3" name="Content Placeholder 2"/>
          <p:cNvSpPr>
            <a:spLocks noGrp="1"/>
          </p:cNvSpPr>
          <p:nvPr>
            <p:ph idx="1"/>
          </p:nvPr>
        </p:nvSpPr>
        <p:spPr/>
        <p:txBody>
          <a:bodyPr>
            <a:normAutofit/>
          </a:bodyPr>
          <a:lstStyle/>
          <a:p>
            <a:r>
              <a:rPr lang="en-US" dirty="0" smtClean="0"/>
              <a:t>The term was invented by Apple CEO Steve Jobs</a:t>
            </a:r>
          </a:p>
          <a:p>
            <a:r>
              <a:rPr lang="en-US" dirty="0" smtClean="0"/>
              <a:t>Definition: a new era of computing that </a:t>
            </a:r>
            <a:r>
              <a:rPr lang="en-US" u="sng" dirty="0" smtClean="0">
                <a:solidFill>
                  <a:srgbClr val="FF0000"/>
                </a:solidFill>
              </a:rPr>
              <a:t>takes the PC off its pedestal</a:t>
            </a:r>
            <a:r>
              <a:rPr lang="en-US" dirty="0" smtClean="0"/>
              <a:t> and makes it just another computing device, putting it on </a:t>
            </a:r>
            <a:r>
              <a:rPr lang="en-US" u="sng" dirty="0" smtClean="0">
                <a:solidFill>
                  <a:srgbClr val="FF0000"/>
                </a:solidFill>
              </a:rPr>
              <a:t>equal footing </a:t>
            </a:r>
            <a:r>
              <a:rPr lang="en-US" dirty="0" smtClean="0"/>
              <a:t>with smartphones, tablets, eBook readers, gaming consoles, and interactive TVs.</a:t>
            </a:r>
            <a:endParaRPr lang="en-US" dirty="0"/>
          </a:p>
        </p:txBody>
      </p:sp>
      <p:sp>
        <p:nvSpPr>
          <p:cNvPr id="4" name="Date Placeholder 3"/>
          <p:cNvSpPr>
            <a:spLocks noGrp="1"/>
          </p:cNvSpPr>
          <p:nvPr>
            <p:ph type="dt" sz="half" idx="10"/>
          </p:nvPr>
        </p:nvSpPr>
        <p:spPr/>
        <p:txBody>
          <a:bodyPr/>
          <a:lstStyle/>
          <a:p>
            <a:fld id="{7C21A438-3633-4687-9A00-A0F8772E4729}" type="datetime1">
              <a:rPr lang="en-US" smtClean="0"/>
              <a:t>3/13/2014</a:t>
            </a:fld>
            <a:endParaRPr lang="en-US"/>
          </a:p>
        </p:txBody>
      </p:sp>
      <p:sp>
        <p:nvSpPr>
          <p:cNvPr id="6" name="Slide Number Placeholder 5"/>
          <p:cNvSpPr>
            <a:spLocks noGrp="1"/>
          </p:cNvSpPr>
          <p:nvPr>
            <p:ph type="sldNum" sz="quarter" idx="12"/>
          </p:nvPr>
        </p:nvSpPr>
        <p:spPr/>
        <p:txBody>
          <a:bodyPr>
            <a:normAutofit/>
          </a:bodyPr>
          <a:lstStyle/>
          <a:p>
            <a:fld id="{EEFFC262-BC95-4665-B8D2-69DA9D937F16}" type="slidenum">
              <a:rPr lang="en-US" smtClean="0"/>
              <a:pPr/>
              <a:t>55</a:t>
            </a:fld>
            <a:endParaRPr lang="en-US"/>
          </a:p>
        </p:txBody>
      </p:sp>
    </p:spTree>
    <p:extLst>
      <p:ext uri="{BB962C8B-B14F-4D97-AF65-F5344CB8AC3E}">
        <p14:creationId xmlns:p14="http://schemas.microsoft.com/office/powerpoint/2010/main" val="19318026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Drivers of the Post-PC Era</a:t>
            </a:r>
            <a:br>
              <a:rPr lang="en-US" dirty="0" smtClean="0"/>
            </a:br>
            <a:endParaRPr lang="en-US" dirty="0"/>
          </a:p>
        </p:txBody>
      </p:sp>
      <p:sp>
        <p:nvSpPr>
          <p:cNvPr id="4" name="Text Placeholder 3"/>
          <p:cNvSpPr>
            <a:spLocks noGrp="1"/>
          </p:cNvSpPr>
          <p:nvPr>
            <p:ph type="body" idx="1"/>
          </p:nvPr>
        </p:nvSpPr>
        <p:spPr/>
        <p:txBody>
          <a:bodyPr/>
          <a:lstStyle/>
          <a:p>
            <a:r>
              <a:rPr lang="en-US" dirty="0" smtClean="0">
                <a:solidFill>
                  <a:schemeClr val="bg1"/>
                </a:solidFill>
              </a:rPr>
              <a:t>Technology Drivers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sz="half" idx="2"/>
          </p:nvPr>
        </p:nvSpPr>
        <p:spPr/>
        <p:txBody>
          <a:bodyPr>
            <a:normAutofit/>
          </a:bodyPr>
          <a:lstStyle/>
          <a:p>
            <a:r>
              <a:rPr lang="en-US" dirty="0">
                <a:solidFill>
                  <a:schemeClr val="tx1">
                    <a:lumMod val="85000"/>
                    <a:lumOff val="15000"/>
                  </a:schemeClr>
                </a:solidFill>
              </a:rPr>
              <a:t>Declining PC Shipments, while Smartphones and Tablets </a:t>
            </a:r>
            <a:r>
              <a:rPr lang="en-US" dirty="0" smtClean="0">
                <a:solidFill>
                  <a:schemeClr val="tx1">
                    <a:lumMod val="85000"/>
                    <a:lumOff val="15000"/>
                  </a:schemeClr>
                </a:solidFill>
              </a:rPr>
              <a:t>Rise</a:t>
            </a:r>
          </a:p>
          <a:p>
            <a:r>
              <a:rPr lang="en-US" dirty="0">
                <a:solidFill>
                  <a:schemeClr val="tx1">
                    <a:lumMod val="85000"/>
                    <a:lumOff val="15000"/>
                  </a:schemeClr>
                </a:solidFill>
              </a:rPr>
              <a:t>Continued Improvement </a:t>
            </a:r>
            <a:r>
              <a:rPr lang="en-US" dirty="0" smtClean="0">
                <a:solidFill>
                  <a:schemeClr val="tx1">
                    <a:lumMod val="85000"/>
                    <a:lumOff val="15000"/>
                  </a:schemeClr>
                </a:solidFill>
              </a:rPr>
              <a:t>in Mobile </a:t>
            </a:r>
            <a:r>
              <a:rPr lang="en-US" dirty="0">
                <a:solidFill>
                  <a:schemeClr val="tx1">
                    <a:lumMod val="85000"/>
                    <a:lumOff val="15000"/>
                  </a:schemeClr>
                </a:solidFill>
              </a:rPr>
              <a:t>Computing </a:t>
            </a:r>
            <a:r>
              <a:rPr lang="en-US" dirty="0" smtClean="0">
                <a:solidFill>
                  <a:schemeClr val="tx1">
                    <a:lumMod val="85000"/>
                    <a:lumOff val="15000"/>
                  </a:schemeClr>
                </a:solidFill>
              </a:rPr>
              <a:t>Power</a:t>
            </a:r>
          </a:p>
          <a:p>
            <a:r>
              <a:rPr lang="en-US" dirty="0">
                <a:solidFill>
                  <a:schemeClr val="tx1">
                    <a:lumMod val="85000"/>
                    <a:lumOff val="15000"/>
                  </a:schemeClr>
                </a:solidFill>
              </a:rPr>
              <a:t>Mobile Media </a:t>
            </a:r>
            <a:r>
              <a:rPr lang="en-US" dirty="0" smtClean="0">
                <a:solidFill>
                  <a:schemeClr val="tx1">
                    <a:lumMod val="85000"/>
                    <a:lumOff val="15000"/>
                  </a:schemeClr>
                </a:solidFill>
              </a:rPr>
              <a:t>Production</a:t>
            </a:r>
          </a:p>
          <a:p>
            <a:r>
              <a:rPr lang="en-US" dirty="0">
                <a:solidFill>
                  <a:schemeClr val="tx1">
                    <a:lumMod val="85000"/>
                    <a:lumOff val="15000"/>
                  </a:schemeClr>
                </a:solidFill>
              </a:rPr>
              <a:t>Computers Are Everywhere</a:t>
            </a:r>
          </a:p>
        </p:txBody>
      </p:sp>
      <p:sp>
        <p:nvSpPr>
          <p:cNvPr id="5" name="Text Placeholder 4"/>
          <p:cNvSpPr>
            <a:spLocks noGrp="1"/>
          </p:cNvSpPr>
          <p:nvPr>
            <p:ph type="body" sz="quarter" idx="3"/>
          </p:nvPr>
        </p:nvSpPr>
        <p:spPr/>
        <p:txBody>
          <a:bodyPr/>
          <a:lstStyle/>
          <a:p>
            <a:r>
              <a:rPr lang="en-US" dirty="0" smtClean="0">
                <a:solidFill>
                  <a:schemeClr val="bg1"/>
                </a:solidFill>
              </a:rPr>
              <a:t>Cultural Drivers</a:t>
            </a:r>
            <a:endParaRPr lang="en-US" dirty="0">
              <a:solidFill>
                <a:schemeClr val="bg1"/>
              </a:solidFill>
            </a:endParaRPr>
          </a:p>
        </p:txBody>
      </p:sp>
      <p:sp>
        <p:nvSpPr>
          <p:cNvPr id="6" name="Content Placeholder 5"/>
          <p:cNvSpPr>
            <a:spLocks noGrp="1"/>
          </p:cNvSpPr>
          <p:nvPr>
            <p:ph sz="quarter" idx="4"/>
          </p:nvPr>
        </p:nvSpPr>
        <p:spPr/>
        <p:txBody>
          <a:bodyPr/>
          <a:lstStyle/>
          <a:p>
            <a:r>
              <a:rPr lang="en-US" dirty="0">
                <a:solidFill>
                  <a:schemeClr val="tx1">
                    <a:lumMod val="85000"/>
                    <a:lumOff val="15000"/>
                  </a:schemeClr>
                </a:solidFill>
              </a:rPr>
              <a:t>Real-time </a:t>
            </a:r>
            <a:r>
              <a:rPr lang="en-US" dirty="0" smtClean="0">
                <a:solidFill>
                  <a:schemeClr val="tx1">
                    <a:lumMod val="85000"/>
                    <a:lumOff val="15000"/>
                  </a:schemeClr>
                </a:solidFill>
              </a:rPr>
              <a:t>Lifestyles</a:t>
            </a:r>
          </a:p>
          <a:p>
            <a:r>
              <a:rPr lang="en-US" dirty="0">
                <a:solidFill>
                  <a:schemeClr val="tx1">
                    <a:lumMod val="85000"/>
                    <a:lumOff val="15000"/>
                  </a:schemeClr>
                </a:solidFill>
              </a:rPr>
              <a:t>Time-shifted Content </a:t>
            </a:r>
            <a:r>
              <a:rPr lang="en-US" dirty="0" smtClean="0">
                <a:solidFill>
                  <a:schemeClr val="tx1">
                    <a:lumMod val="85000"/>
                    <a:lumOff val="15000"/>
                  </a:schemeClr>
                </a:solidFill>
              </a:rPr>
              <a:t>Consumption</a:t>
            </a:r>
          </a:p>
          <a:p>
            <a:r>
              <a:rPr lang="en-US" dirty="0">
                <a:solidFill>
                  <a:schemeClr val="tx1">
                    <a:lumMod val="85000"/>
                    <a:lumOff val="15000"/>
                  </a:schemeClr>
                </a:solidFill>
              </a:rPr>
              <a:t>Recommendation </a:t>
            </a:r>
            <a:r>
              <a:rPr lang="en-US" dirty="0" smtClean="0">
                <a:solidFill>
                  <a:schemeClr val="tx1">
                    <a:lumMod val="85000"/>
                    <a:lumOff val="15000"/>
                  </a:schemeClr>
                </a:solidFill>
              </a:rPr>
              <a:t>Addiction</a:t>
            </a:r>
          </a:p>
          <a:p>
            <a:r>
              <a:rPr lang="en-US" dirty="0">
                <a:solidFill>
                  <a:schemeClr val="tx1">
                    <a:lumMod val="85000"/>
                    <a:lumOff val="15000"/>
                  </a:schemeClr>
                </a:solidFill>
              </a:rPr>
              <a:t>Gone </a:t>
            </a:r>
            <a:r>
              <a:rPr lang="en-US" dirty="0" smtClean="0">
                <a:solidFill>
                  <a:schemeClr val="tx1">
                    <a:lumMod val="85000"/>
                    <a:lumOff val="15000"/>
                  </a:schemeClr>
                </a:solidFill>
              </a:rPr>
              <a:t>Gaming</a:t>
            </a:r>
          </a:p>
          <a:p>
            <a:endParaRPr lang="en-US" dirty="0"/>
          </a:p>
        </p:txBody>
      </p:sp>
      <p:sp>
        <p:nvSpPr>
          <p:cNvPr id="7" name="Date Placeholder 6"/>
          <p:cNvSpPr>
            <a:spLocks noGrp="1"/>
          </p:cNvSpPr>
          <p:nvPr>
            <p:ph type="dt" sz="half" idx="4294967295"/>
          </p:nvPr>
        </p:nvSpPr>
        <p:spPr>
          <a:xfrm>
            <a:off x="7620000" y="6248401"/>
            <a:ext cx="2667000" cy="365125"/>
          </a:xfrm>
          <a:prstGeom prst="rect">
            <a:avLst/>
          </a:prstGeom>
        </p:spPr>
        <p:txBody>
          <a:bodyPr/>
          <a:lstStyle/>
          <a:p>
            <a:fld id="{CAA53DDE-F316-4AA4-8043-0502F4CF202E}" type="datetime1">
              <a:rPr lang="en-US" smtClean="0"/>
              <a:t>3/13/2014</a:t>
            </a:fld>
            <a:endParaRPr lang="en-US"/>
          </a:p>
        </p:txBody>
      </p:sp>
    </p:spTree>
    <p:extLst>
      <p:ext uri="{BB962C8B-B14F-4D97-AF65-F5344CB8AC3E}">
        <p14:creationId xmlns:p14="http://schemas.microsoft.com/office/powerpoint/2010/main" val="29213262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0"/>
            <a:ext cx="5638800" cy="687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C89E8394-A055-47B6-A9A8-64FDD956CD57}" type="datetime1">
              <a:rPr lang="en-US" smtClean="0"/>
              <a:t>3/13/2014</a:t>
            </a:fld>
            <a:endParaRPr lang="en-US"/>
          </a:p>
        </p:txBody>
      </p:sp>
      <p:sp>
        <p:nvSpPr>
          <p:cNvPr id="5" name="Slide Number Placeholder 4"/>
          <p:cNvSpPr>
            <a:spLocks noGrp="1"/>
          </p:cNvSpPr>
          <p:nvPr>
            <p:ph type="sldNum" sz="quarter" idx="12"/>
          </p:nvPr>
        </p:nvSpPr>
        <p:spPr/>
        <p:txBody>
          <a:bodyPr>
            <a:normAutofit/>
          </a:bodyPr>
          <a:lstStyle/>
          <a:p>
            <a:fld id="{EEFFC262-BC95-4665-B8D2-69DA9D937F16}" type="slidenum">
              <a:rPr lang="en-US" smtClean="0"/>
              <a:pPr/>
              <a:t>57</a:t>
            </a:fld>
            <a:endParaRPr lang="en-US"/>
          </a:p>
        </p:txBody>
      </p:sp>
    </p:spTree>
    <p:extLst>
      <p:ext uri="{BB962C8B-B14F-4D97-AF65-F5344CB8AC3E}">
        <p14:creationId xmlns:p14="http://schemas.microsoft.com/office/powerpoint/2010/main" val="40830811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Post-PC?</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declining importance of PCs and laptops as consumers adopt wireless devices </a:t>
            </a:r>
            <a:r>
              <a:rPr lang="en-US" dirty="0" smtClean="0"/>
              <a:t>like smartphones </a:t>
            </a:r>
            <a:r>
              <a:rPr lang="en-US" dirty="0"/>
              <a:t>and tablets to handle their computing </a:t>
            </a:r>
            <a:r>
              <a:rPr lang="en-US" dirty="0" smtClean="0"/>
              <a:t>needs. </a:t>
            </a:r>
          </a:p>
          <a:p>
            <a:r>
              <a:rPr lang="en-US" dirty="0" smtClean="0"/>
              <a:t>Facts:</a:t>
            </a:r>
          </a:p>
          <a:p>
            <a:pPr lvl="1"/>
            <a:r>
              <a:rPr lang="en-US" dirty="0" smtClean="0"/>
              <a:t>Tablets Aren’t Mobile</a:t>
            </a:r>
          </a:p>
          <a:p>
            <a:pPr lvl="1"/>
            <a:r>
              <a:rPr lang="en-US" dirty="0" smtClean="0"/>
              <a:t>Leapfrogging to Post-PC Lifestyles</a:t>
            </a:r>
          </a:p>
          <a:p>
            <a:pPr lvl="1"/>
            <a:r>
              <a:rPr lang="en-US" dirty="0" smtClean="0"/>
              <a:t>People like to read on Tablets</a:t>
            </a:r>
          </a:p>
          <a:p>
            <a:pPr lvl="1"/>
            <a:r>
              <a:rPr lang="en-US" dirty="0" smtClean="0"/>
              <a:t>Ad-supported hardware is appealing</a:t>
            </a:r>
            <a:endParaRPr lang="en-US" dirty="0"/>
          </a:p>
        </p:txBody>
      </p:sp>
      <p:sp>
        <p:nvSpPr>
          <p:cNvPr id="4" name="Date Placeholder 3"/>
          <p:cNvSpPr>
            <a:spLocks noGrp="1"/>
          </p:cNvSpPr>
          <p:nvPr>
            <p:ph type="dt" sz="half" idx="10"/>
          </p:nvPr>
        </p:nvSpPr>
        <p:spPr/>
        <p:txBody>
          <a:bodyPr/>
          <a:lstStyle/>
          <a:p>
            <a:fld id="{F03259A3-7F5F-4C73-AED5-723DEB538888}" type="datetime1">
              <a:rPr lang="en-US" smtClean="0"/>
              <a:t>3/13/2014</a:t>
            </a:fld>
            <a:endParaRPr lang="en-US"/>
          </a:p>
        </p:txBody>
      </p:sp>
      <p:sp>
        <p:nvSpPr>
          <p:cNvPr id="6" name="Slide Number Placeholder 5"/>
          <p:cNvSpPr>
            <a:spLocks noGrp="1"/>
          </p:cNvSpPr>
          <p:nvPr>
            <p:ph type="sldNum" sz="quarter" idx="12"/>
          </p:nvPr>
        </p:nvSpPr>
        <p:spPr/>
        <p:txBody>
          <a:bodyPr>
            <a:normAutofit/>
          </a:bodyPr>
          <a:lstStyle/>
          <a:p>
            <a:fld id="{EEFFC262-BC95-4665-B8D2-69DA9D937F16}" type="slidenum">
              <a:rPr lang="en-US" smtClean="0"/>
              <a:pPr/>
              <a:t>58</a:t>
            </a:fld>
            <a:endParaRPr lang="en-US"/>
          </a:p>
        </p:txBody>
      </p:sp>
    </p:spTree>
    <p:extLst>
      <p:ext uri="{BB962C8B-B14F-4D97-AF65-F5344CB8AC3E}">
        <p14:creationId xmlns:p14="http://schemas.microsoft.com/office/powerpoint/2010/main" val="5412654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992313" y="188913"/>
            <a:ext cx="7702550" cy="1600200"/>
          </a:xfrm>
        </p:spPr>
        <p:txBody>
          <a:bodyPr/>
          <a:lstStyle/>
          <a:p>
            <a:r>
              <a:rPr lang="en-US" altLang="zh-TW" sz="3600" b="1" dirty="0"/>
              <a:t>What is “Tablet”?</a:t>
            </a:r>
          </a:p>
        </p:txBody>
      </p:sp>
      <p:sp>
        <p:nvSpPr>
          <p:cNvPr id="94211" name="Rectangle 3"/>
          <p:cNvSpPr>
            <a:spLocks noGrp="1" noChangeArrowheads="1"/>
          </p:cNvSpPr>
          <p:nvPr>
            <p:ph type="body" idx="1"/>
          </p:nvPr>
        </p:nvSpPr>
        <p:spPr/>
        <p:txBody>
          <a:bodyPr/>
          <a:lstStyle/>
          <a:p>
            <a:r>
              <a:rPr lang="en-US" altLang="zh-TW" dirty="0"/>
              <a:t>A </a:t>
            </a:r>
            <a:r>
              <a:rPr lang="en-US" altLang="zh-TW" dirty="0">
                <a:solidFill>
                  <a:srgbClr val="FF0000"/>
                </a:solidFill>
              </a:rPr>
              <a:t>plate</a:t>
            </a:r>
            <a:r>
              <a:rPr lang="en-US" altLang="zh-TW" dirty="0"/>
              <a:t> on which we can </a:t>
            </a:r>
            <a:r>
              <a:rPr lang="en-US" altLang="zh-TW" dirty="0">
                <a:solidFill>
                  <a:srgbClr val="FF0000"/>
                </a:solidFill>
              </a:rPr>
              <a:t>write</a:t>
            </a:r>
            <a:r>
              <a:rPr lang="en-US" altLang="zh-TW" dirty="0"/>
              <a:t>.</a:t>
            </a:r>
          </a:p>
        </p:txBody>
      </p:sp>
      <p:pic>
        <p:nvPicPr>
          <p:cNvPr id="94213" name="Picture 5" descr="tab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150" y="2492376"/>
            <a:ext cx="5943600" cy="36734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0E3285EE-0B67-4F44-A584-FCC065364B7C}" type="datetime1">
              <a:rPr lang="en-US" smtClean="0"/>
              <a:t>3/13/2014</a:t>
            </a:fld>
            <a:endParaRPr lang="en-US"/>
          </a:p>
        </p:txBody>
      </p:sp>
      <p:sp>
        <p:nvSpPr>
          <p:cNvPr id="7" name="Slide Number Placeholder 6"/>
          <p:cNvSpPr>
            <a:spLocks noGrp="1"/>
          </p:cNvSpPr>
          <p:nvPr>
            <p:ph type="sldNum" sz="quarter" idx="12"/>
          </p:nvPr>
        </p:nvSpPr>
        <p:spPr/>
        <p:txBody>
          <a:bodyPr>
            <a:normAutofit/>
          </a:bodyPr>
          <a:lstStyle/>
          <a:p>
            <a:fld id="{EEFFC262-BC95-4665-B8D2-69DA9D937F16}" type="slidenum">
              <a:rPr lang="en-US" smtClean="0"/>
              <a:pPr/>
              <a:t>59</a:t>
            </a:fld>
            <a:endParaRPr lang="en-US"/>
          </a:p>
        </p:txBody>
      </p:sp>
    </p:spTree>
    <p:extLst>
      <p:ext uri="{BB962C8B-B14F-4D97-AF65-F5344CB8AC3E}">
        <p14:creationId xmlns:p14="http://schemas.microsoft.com/office/powerpoint/2010/main" val="152466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153400" cy="990600"/>
          </a:xfrm>
        </p:spPr>
        <p:txBody>
          <a:bodyPr>
            <a:normAutofit fontScale="90000"/>
          </a:bodyPr>
          <a:lstStyle/>
          <a:p>
            <a:r>
              <a:rPr lang="en-US" dirty="0" smtClean="0"/>
              <a:t>Third Generation:</a:t>
            </a:r>
            <a:br>
              <a:rPr lang="en-US" dirty="0" smtClean="0"/>
            </a:br>
            <a:r>
              <a:rPr lang="en-US" dirty="0" smtClean="0"/>
              <a:t>The integrated circuit or microchip - 1958 </a:t>
            </a:r>
            <a:endParaRPr lang="en-US" dirty="0"/>
          </a:p>
        </p:txBody>
      </p:sp>
      <p:sp>
        <p:nvSpPr>
          <p:cNvPr id="3" name="Date Placeholder 2"/>
          <p:cNvSpPr>
            <a:spLocks noGrp="1"/>
          </p:cNvSpPr>
          <p:nvPr>
            <p:ph type="dt" sz="half" idx="10"/>
          </p:nvPr>
        </p:nvSpPr>
        <p:spPr/>
        <p:txBody>
          <a:bodyPr/>
          <a:lstStyle/>
          <a:p>
            <a:fld id="{D1516388-824D-42BA-A12A-BB6CF568DE5A}" type="datetime1">
              <a:rPr lang="en-US" smtClean="0"/>
              <a:t>3/13/2014</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2209800" y="1676400"/>
            <a:ext cx="3810000" cy="25527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400800" y="3581400"/>
            <a:ext cx="3810000" cy="2552700"/>
          </a:xfrm>
          <a:prstGeom prst="rect">
            <a:avLst/>
          </a:prstGeom>
          <a:noFill/>
          <a:ln w="9525">
            <a:noFill/>
            <a:miter lim="800000"/>
            <a:headEnd/>
            <a:tailEnd/>
          </a:ln>
        </p:spPr>
      </p:pic>
      <p:sp>
        <p:nvSpPr>
          <p:cNvPr id="8" name="Rectangle 7"/>
          <p:cNvSpPr/>
          <p:nvPr/>
        </p:nvSpPr>
        <p:spPr>
          <a:xfrm>
            <a:off x="6248401" y="3124200"/>
            <a:ext cx="5077031" cy="369332"/>
          </a:xfrm>
          <a:prstGeom prst="rect">
            <a:avLst/>
          </a:prstGeom>
        </p:spPr>
        <p:txBody>
          <a:bodyPr wrap="none">
            <a:spAutoFit/>
          </a:bodyPr>
          <a:lstStyle/>
          <a:p>
            <a:r>
              <a:rPr lang="en-US" b="1" dirty="0"/>
              <a:t>Jack </a:t>
            </a:r>
            <a:r>
              <a:rPr lang="en-US" b="1" dirty="0" err="1"/>
              <a:t>Kilby</a:t>
            </a:r>
            <a:r>
              <a:rPr lang="en-US" b="1" dirty="0"/>
              <a:t> holding first integrated circuit</a:t>
            </a:r>
          </a:p>
        </p:txBody>
      </p:sp>
      <p:sp>
        <p:nvSpPr>
          <p:cNvPr id="4" name="Slide Number Placeholder 3"/>
          <p:cNvSpPr>
            <a:spLocks noGrp="1"/>
          </p:cNvSpPr>
          <p:nvPr>
            <p:ph type="sldNum" sz="quarter" idx="12"/>
          </p:nvPr>
        </p:nvSpPr>
        <p:spPr/>
        <p:txBody>
          <a:bodyPr/>
          <a:lstStyle/>
          <a:p>
            <a:fld id="{A53BA17F-A10D-4E49-B572-0622EAE15C51}" type="slidenum">
              <a:rPr lang="en-US" smtClean="0"/>
              <a:t>6</a:t>
            </a:fld>
            <a:endParaRPr lang="en-US"/>
          </a:p>
        </p:txBody>
      </p:sp>
    </p:spTree>
    <p:extLst>
      <p:ext uri="{BB962C8B-B14F-4D97-AF65-F5344CB8AC3E}">
        <p14:creationId xmlns:p14="http://schemas.microsoft.com/office/powerpoint/2010/main" val="14211225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zh-TW" sz="4000" b="1" dirty="0"/>
              <a:t>The History of Tablet PCs</a:t>
            </a:r>
          </a:p>
        </p:txBody>
      </p:sp>
      <p:sp>
        <p:nvSpPr>
          <p:cNvPr id="116739" name="Rectangle 3"/>
          <p:cNvSpPr>
            <a:spLocks noGrp="1" noChangeArrowheads="1"/>
          </p:cNvSpPr>
          <p:nvPr>
            <p:ph type="body" idx="1"/>
          </p:nvPr>
        </p:nvSpPr>
        <p:spPr/>
        <p:txBody>
          <a:bodyPr/>
          <a:lstStyle/>
          <a:p>
            <a:r>
              <a:rPr lang="en-US" altLang="zh-TW" dirty="0"/>
              <a:t>Concepts of writing on computer </a:t>
            </a:r>
            <a:r>
              <a:rPr lang="en-US" altLang="zh-TW" dirty="0">
                <a:solidFill>
                  <a:srgbClr val="FF0000"/>
                </a:solidFill>
              </a:rPr>
              <a:t>is not new </a:t>
            </a:r>
            <a:r>
              <a:rPr lang="en-US" altLang="zh-TW" dirty="0">
                <a:latin typeface="Arial"/>
              </a:rPr>
              <a:t>–</a:t>
            </a:r>
            <a:r>
              <a:rPr lang="en-US" altLang="zh-TW" dirty="0"/>
              <a:t> </a:t>
            </a:r>
            <a:endParaRPr lang="en-US" altLang="zh-TW" sz="1200" dirty="0"/>
          </a:p>
          <a:p>
            <a:pPr>
              <a:buFontTx/>
              <a:buNone/>
            </a:pPr>
            <a:r>
              <a:rPr lang="en-US" altLang="zh-TW" dirty="0"/>
              <a:t>	</a:t>
            </a:r>
            <a:r>
              <a:rPr lang="en-US" altLang="zh-TW" sz="2000" dirty="0"/>
              <a:t>1. Pen Windows OS from Microsoft (In the time of Windows 3.1)</a:t>
            </a:r>
          </a:p>
          <a:p>
            <a:pPr>
              <a:buFontTx/>
              <a:buNone/>
            </a:pPr>
            <a:r>
              <a:rPr lang="en-US" altLang="zh-TW" sz="2000" dirty="0"/>
              <a:t>	2. Windows 95 Pen Edition</a:t>
            </a:r>
          </a:p>
          <a:p>
            <a:pPr>
              <a:buFontTx/>
              <a:buNone/>
            </a:pPr>
            <a:r>
              <a:rPr lang="en-US" altLang="zh-TW" sz="2000" dirty="0"/>
              <a:t>	3. Newton Pen input device (from Apple Computer)</a:t>
            </a:r>
            <a:endParaRPr lang="en-US" altLang="zh-TW" dirty="0"/>
          </a:p>
          <a:p>
            <a:r>
              <a:rPr lang="en-US" altLang="zh-TW" dirty="0"/>
              <a:t>But all </a:t>
            </a:r>
            <a:r>
              <a:rPr lang="en-US" altLang="zh-TW" dirty="0">
                <a:solidFill>
                  <a:srgbClr val="FF0000"/>
                </a:solidFill>
              </a:rPr>
              <a:t>failed</a:t>
            </a:r>
            <a:r>
              <a:rPr lang="en-US" altLang="zh-TW" dirty="0">
                <a:latin typeface="Arial"/>
              </a:rPr>
              <a:t>…</a:t>
            </a:r>
            <a:endParaRPr lang="en-US" altLang="zh-TW" dirty="0"/>
          </a:p>
        </p:txBody>
      </p:sp>
      <p:sp>
        <p:nvSpPr>
          <p:cNvPr id="4" name="Date Placeholder 3"/>
          <p:cNvSpPr>
            <a:spLocks noGrp="1"/>
          </p:cNvSpPr>
          <p:nvPr>
            <p:ph type="dt" sz="half" idx="10"/>
          </p:nvPr>
        </p:nvSpPr>
        <p:spPr/>
        <p:txBody>
          <a:bodyPr/>
          <a:lstStyle/>
          <a:p>
            <a:fld id="{624A8A69-0DB3-46CC-A4A9-E13AA288EED5}" type="datetime1">
              <a:rPr lang="en-US" smtClean="0"/>
              <a:t>3/13/2014</a:t>
            </a:fld>
            <a:endParaRPr lang="en-US"/>
          </a:p>
        </p:txBody>
      </p:sp>
      <p:sp>
        <p:nvSpPr>
          <p:cNvPr id="6" name="Slide Number Placeholder 5"/>
          <p:cNvSpPr>
            <a:spLocks noGrp="1"/>
          </p:cNvSpPr>
          <p:nvPr>
            <p:ph type="sldNum" sz="quarter" idx="12"/>
          </p:nvPr>
        </p:nvSpPr>
        <p:spPr/>
        <p:txBody>
          <a:bodyPr>
            <a:normAutofit/>
          </a:bodyPr>
          <a:lstStyle/>
          <a:p>
            <a:fld id="{EEFFC262-BC95-4665-B8D2-69DA9D937F16}" type="slidenum">
              <a:rPr lang="en-US" smtClean="0"/>
              <a:pPr/>
              <a:t>60</a:t>
            </a:fld>
            <a:endParaRPr lang="en-US"/>
          </a:p>
        </p:txBody>
      </p:sp>
    </p:spTree>
    <p:extLst>
      <p:ext uri="{BB962C8B-B14F-4D97-AF65-F5344CB8AC3E}">
        <p14:creationId xmlns:p14="http://schemas.microsoft.com/office/powerpoint/2010/main" val="1450635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67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67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992313" y="152400"/>
            <a:ext cx="7199312" cy="1600200"/>
          </a:xfrm>
        </p:spPr>
        <p:txBody>
          <a:bodyPr/>
          <a:lstStyle/>
          <a:p>
            <a:r>
              <a:rPr lang="en-US" altLang="zh-TW" sz="4000" b="1"/>
              <a:t>The History of Tablet PCs</a:t>
            </a:r>
          </a:p>
        </p:txBody>
      </p:sp>
      <p:sp>
        <p:nvSpPr>
          <p:cNvPr id="96259" name="Rectangle 3"/>
          <p:cNvSpPr>
            <a:spLocks noGrp="1" noChangeArrowheads="1"/>
          </p:cNvSpPr>
          <p:nvPr>
            <p:ph type="body" idx="1"/>
          </p:nvPr>
        </p:nvSpPr>
        <p:spPr>
          <a:xfrm>
            <a:off x="2209801" y="1828800"/>
            <a:ext cx="5686425" cy="4408488"/>
          </a:xfrm>
        </p:spPr>
        <p:txBody>
          <a:bodyPr/>
          <a:lstStyle/>
          <a:p>
            <a:r>
              <a:rPr lang="en-US" altLang="zh-TW" b="1"/>
              <a:t>Bert Keely</a:t>
            </a:r>
            <a:r>
              <a:rPr lang="en-US" altLang="zh-TW"/>
              <a:t> </a:t>
            </a:r>
            <a:r>
              <a:rPr lang="en-US" altLang="zh-TW">
                <a:latin typeface="Arial"/>
              </a:rPr>
              <a:t>–</a:t>
            </a:r>
            <a:r>
              <a:rPr lang="en-US" altLang="zh-TW"/>
              <a:t> </a:t>
            </a:r>
            <a:r>
              <a:rPr lang="en-US" altLang="zh-TW" sz="2400"/>
              <a:t>the dreamer of Tablet  PCs.</a:t>
            </a:r>
          </a:p>
          <a:p>
            <a:r>
              <a:rPr lang="en-US" altLang="zh-TW" sz="2400"/>
              <a:t>First drawing the future of Tablet in the SGI lab.</a:t>
            </a:r>
          </a:p>
          <a:p>
            <a:r>
              <a:rPr lang="en-US" altLang="zh-TW" sz="2400"/>
              <a:t>In order to fulfill his dream, he met the CEOs of Apple and Dell, but all of them refused Keely.</a:t>
            </a:r>
          </a:p>
          <a:p>
            <a:r>
              <a:rPr lang="en-US" altLang="zh-TW" sz="2400"/>
              <a:t>Finally, </a:t>
            </a:r>
            <a:r>
              <a:rPr lang="en-US" altLang="zh-TW" sz="2400" b="1"/>
              <a:t>Bill Gates</a:t>
            </a:r>
            <a:r>
              <a:rPr lang="en-US" altLang="zh-TW" sz="2400"/>
              <a:t> accepted his suggestion, and soon decided to develop an OS for his dream.</a:t>
            </a:r>
          </a:p>
        </p:txBody>
      </p:sp>
      <p:pic>
        <p:nvPicPr>
          <p:cNvPr id="96261" name="Picture 5" descr="Tablet P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7663" y="1844675"/>
            <a:ext cx="1905000" cy="2514600"/>
          </a:xfrm>
          <a:prstGeom prst="rect">
            <a:avLst/>
          </a:prstGeom>
          <a:noFill/>
          <a:extLst>
            <a:ext uri="{909E8E84-426E-40DD-AFC4-6F175D3DCCD1}">
              <a14:hiddenFill xmlns:a14="http://schemas.microsoft.com/office/drawing/2010/main">
                <a:solidFill>
                  <a:srgbClr val="FFFFFF"/>
                </a:solidFill>
              </a14:hiddenFill>
            </a:ext>
          </a:extLst>
        </p:spPr>
      </p:pic>
      <p:sp>
        <p:nvSpPr>
          <p:cNvPr id="96266" name="Text Box 10"/>
          <p:cNvSpPr txBox="1">
            <a:spLocks noChangeArrowheads="1"/>
          </p:cNvSpPr>
          <p:nvPr/>
        </p:nvSpPr>
        <p:spPr bwMode="auto">
          <a:xfrm>
            <a:off x="7896225" y="4365626"/>
            <a:ext cx="23241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i="1"/>
              <a:t>Microsoft software architect Bert Keely shows a prototype of the Tablet PC during Bill Gates' keynote at COMDEX/Fall 2000. </a:t>
            </a:r>
          </a:p>
        </p:txBody>
      </p:sp>
      <p:sp>
        <p:nvSpPr>
          <p:cNvPr id="6" name="Date Placeholder 5"/>
          <p:cNvSpPr>
            <a:spLocks noGrp="1"/>
          </p:cNvSpPr>
          <p:nvPr>
            <p:ph type="dt" sz="half" idx="10"/>
          </p:nvPr>
        </p:nvSpPr>
        <p:spPr/>
        <p:txBody>
          <a:bodyPr/>
          <a:lstStyle/>
          <a:p>
            <a:fld id="{E6C7BCA2-7065-4E3B-B9D1-795966C2FEEF}" type="datetime1">
              <a:rPr lang="en-US" smtClean="0"/>
              <a:t>3/13/2014</a:t>
            </a:fld>
            <a:endParaRPr lang="en-US"/>
          </a:p>
        </p:txBody>
      </p:sp>
      <p:sp>
        <p:nvSpPr>
          <p:cNvPr id="8" name="Slide Number Placeholder 7"/>
          <p:cNvSpPr>
            <a:spLocks noGrp="1"/>
          </p:cNvSpPr>
          <p:nvPr>
            <p:ph type="sldNum" sz="quarter" idx="12"/>
          </p:nvPr>
        </p:nvSpPr>
        <p:spPr/>
        <p:txBody>
          <a:bodyPr>
            <a:normAutofit/>
          </a:bodyPr>
          <a:lstStyle/>
          <a:p>
            <a:fld id="{EEFFC262-BC95-4665-B8D2-69DA9D937F16}" type="slidenum">
              <a:rPr lang="en-US" smtClean="0"/>
              <a:pPr/>
              <a:t>61</a:t>
            </a:fld>
            <a:endParaRPr lang="en-US"/>
          </a:p>
        </p:txBody>
      </p:sp>
    </p:spTree>
    <p:extLst>
      <p:ext uri="{BB962C8B-B14F-4D97-AF65-F5344CB8AC3E}">
        <p14:creationId xmlns:p14="http://schemas.microsoft.com/office/powerpoint/2010/main" val="61872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8289" y="800100"/>
            <a:ext cx="91154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91DBE434-BFEC-4247-AFE0-4D128D83BB26}" type="datetime1">
              <a:rPr lang="en-US" smtClean="0"/>
              <a:t>3/13/2014</a:t>
            </a:fld>
            <a:endParaRPr lang="en-US"/>
          </a:p>
        </p:txBody>
      </p:sp>
      <p:sp>
        <p:nvSpPr>
          <p:cNvPr id="5" name="Slide Number Placeholder 4"/>
          <p:cNvSpPr>
            <a:spLocks noGrp="1"/>
          </p:cNvSpPr>
          <p:nvPr>
            <p:ph type="sldNum" sz="quarter" idx="12"/>
          </p:nvPr>
        </p:nvSpPr>
        <p:spPr/>
        <p:txBody>
          <a:bodyPr>
            <a:normAutofit/>
          </a:bodyPr>
          <a:lstStyle/>
          <a:p>
            <a:fld id="{EEFFC262-BC95-4665-B8D2-69DA9D937F16}" type="slidenum">
              <a:rPr lang="en-US" smtClean="0"/>
              <a:pPr/>
              <a:t>62</a:t>
            </a:fld>
            <a:endParaRPr lang="en-US"/>
          </a:p>
        </p:txBody>
      </p:sp>
    </p:spTree>
    <p:extLst>
      <p:ext uri="{BB962C8B-B14F-4D97-AF65-F5344CB8AC3E}">
        <p14:creationId xmlns:p14="http://schemas.microsoft.com/office/powerpoint/2010/main" val="2277814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Van Pham\Desktop\Tablet-Evolution1-458x1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326" y="0"/>
            <a:ext cx="3067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D14A68BB-4705-4E93-A6BC-515DF6CE96B0}" type="datetime1">
              <a:rPr lang="en-US" smtClean="0"/>
              <a:t>3/13/2014</a:t>
            </a:fld>
            <a:endParaRPr lang="en-US"/>
          </a:p>
        </p:txBody>
      </p:sp>
      <p:sp>
        <p:nvSpPr>
          <p:cNvPr id="5" name="Slide Number Placeholder 4"/>
          <p:cNvSpPr>
            <a:spLocks noGrp="1"/>
          </p:cNvSpPr>
          <p:nvPr>
            <p:ph type="sldNum" sz="quarter" idx="12"/>
          </p:nvPr>
        </p:nvSpPr>
        <p:spPr/>
        <p:txBody>
          <a:bodyPr>
            <a:normAutofit/>
          </a:bodyPr>
          <a:lstStyle/>
          <a:p>
            <a:fld id="{EEFFC262-BC95-4665-B8D2-69DA9D937F16}" type="slidenum">
              <a:rPr lang="en-US" smtClean="0"/>
              <a:pPr/>
              <a:t>63</a:t>
            </a:fld>
            <a:endParaRPr lang="en-US"/>
          </a:p>
        </p:txBody>
      </p:sp>
    </p:spTree>
    <p:extLst>
      <p:ext uri="{BB962C8B-B14F-4D97-AF65-F5344CB8AC3E}">
        <p14:creationId xmlns:p14="http://schemas.microsoft.com/office/powerpoint/2010/main" val="368852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Generation: Intel chip -1971</a:t>
            </a:r>
            <a:endParaRPr lang="en-US" dirty="0"/>
          </a:p>
        </p:txBody>
      </p:sp>
      <p:sp>
        <p:nvSpPr>
          <p:cNvPr id="3" name="Date Placeholder 2"/>
          <p:cNvSpPr>
            <a:spLocks noGrp="1"/>
          </p:cNvSpPr>
          <p:nvPr>
            <p:ph type="dt" sz="half" idx="10"/>
          </p:nvPr>
        </p:nvSpPr>
        <p:spPr/>
        <p:txBody>
          <a:bodyPr/>
          <a:lstStyle/>
          <a:p>
            <a:fld id="{A60CE1DB-7BEB-4F5F-A55E-561086DD2D19}" type="datetime1">
              <a:rPr lang="en-US" smtClean="0"/>
              <a:t>3/13/2014</a:t>
            </a:fld>
            <a:endParaRPr lang="en-US"/>
          </a:p>
        </p:txBody>
      </p:sp>
      <p:pic>
        <p:nvPicPr>
          <p:cNvPr id="5122" name="Picture 2"/>
          <p:cNvPicPr>
            <a:picLocks noChangeAspect="1" noChangeArrowheads="1"/>
          </p:cNvPicPr>
          <p:nvPr/>
        </p:nvPicPr>
        <p:blipFill>
          <a:blip r:embed="rId3" cstate="print"/>
          <a:srcRect/>
          <a:stretch>
            <a:fillRect/>
          </a:stretch>
        </p:blipFill>
        <p:spPr bwMode="auto">
          <a:xfrm>
            <a:off x="2133600" y="1676400"/>
            <a:ext cx="5810250" cy="1981200"/>
          </a:xfrm>
          <a:prstGeom prst="rect">
            <a:avLst/>
          </a:prstGeom>
          <a:noFill/>
          <a:ln w="9525">
            <a:noFill/>
            <a:miter lim="800000"/>
            <a:headEnd/>
            <a:tailEnd/>
          </a:ln>
        </p:spPr>
      </p:pic>
      <p:sp>
        <p:nvSpPr>
          <p:cNvPr id="8" name="Rectangle 7"/>
          <p:cNvSpPr/>
          <p:nvPr/>
        </p:nvSpPr>
        <p:spPr>
          <a:xfrm>
            <a:off x="2133600" y="1295400"/>
            <a:ext cx="2808782" cy="369332"/>
          </a:xfrm>
          <a:prstGeom prst="rect">
            <a:avLst/>
          </a:prstGeom>
        </p:spPr>
        <p:txBody>
          <a:bodyPr wrap="none">
            <a:spAutoFit/>
          </a:bodyPr>
          <a:lstStyle/>
          <a:p>
            <a:r>
              <a:rPr lang="en-US" dirty="0"/>
              <a:t>The 4004 microprocessor</a:t>
            </a:r>
          </a:p>
        </p:txBody>
      </p:sp>
      <p:pic>
        <p:nvPicPr>
          <p:cNvPr id="5123" name="Picture 3"/>
          <p:cNvPicPr>
            <a:picLocks noChangeAspect="1" noChangeArrowheads="1"/>
          </p:cNvPicPr>
          <p:nvPr/>
        </p:nvPicPr>
        <p:blipFill>
          <a:blip r:embed="rId4" cstate="print"/>
          <a:srcRect/>
          <a:stretch>
            <a:fillRect/>
          </a:stretch>
        </p:blipFill>
        <p:spPr bwMode="auto">
          <a:xfrm>
            <a:off x="1524000" y="4267200"/>
            <a:ext cx="3124200" cy="2343150"/>
          </a:xfrm>
          <a:prstGeom prst="rect">
            <a:avLst/>
          </a:prstGeom>
          <a:noFill/>
          <a:ln w="9525">
            <a:noFill/>
            <a:miter lim="800000"/>
            <a:headEnd/>
            <a:tailEnd/>
          </a:ln>
        </p:spPr>
      </p:pic>
      <p:sp>
        <p:nvSpPr>
          <p:cNvPr id="10" name="Rectangle 9"/>
          <p:cNvSpPr/>
          <p:nvPr/>
        </p:nvSpPr>
        <p:spPr>
          <a:xfrm>
            <a:off x="1524001" y="3886200"/>
            <a:ext cx="2012089" cy="369332"/>
          </a:xfrm>
          <a:prstGeom prst="rect">
            <a:avLst/>
          </a:prstGeom>
        </p:spPr>
        <p:txBody>
          <a:bodyPr wrap="none">
            <a:spAutoFit/>
          </a:bodyPr>
          <a:lstStyle/>
          <a:p>
            <a:r>
              <a:rPr lang="en-US" dirty="0"/>
              <a:t>MITS Altair 8800</a:t>
            </a:r>
          </a:p>
        </p:txBody>
      </p:sp>
      <p:pic>
        <p:nvPicPr>
          <p:cNvPr id="5124" name="Picture 4"/>
          <p:cNvPicPr>
            <a:picLocks noChangeAspect="1" noChangeArrowheads="1"/>
          </p:cNvPicPr>
          <p:nvPr/>
        </p:nvPicPr>
        <p:blipFill>
          <a:blip r:embed="rId5" cstate="print"/>
          <a:srcRect/>
          <a:stretch>
            <a:fillRect/>
          </a:stretch>
        </p:blipFill>
        <p:spPr bwMode="auto">
          <a:xfrm>
            <a:off x="4648200" y="4114800"/>
            <a:ext cx="3855308" cy="2228850"/>
          </a:xfrm>
          <a:prstGeom prst="rect">
            <a:avLst/>
          </a:prstGeom>
          <a:noFill/>
          <a:ln w="9525">
            <a:noFill/>
            <a:miter lim="800000"/>
            <a:headEnd/>
            <a:tailEnd/>
          </a:ln>
        </p:spPr>
      </p:pic>
      <p:pic>
        <p:nvPicPr>
          <p:cNvPr id="5125" name="Picture 5"/>
          <p:cNvPicPr>
            <a:picLocks noChangeAspect="1" noChangeArrowheads="1"/>
          </p:cNvPicPr>
          <p:nvPr/>
        </p:nvPicPr>
        <p:blipFill>
          <a:blip r:embed="rId6" cstate="print"/>
          <a:srcRect/>
          <a:stretch>
            <a:fillRect/>
          </a:stretch>
        </p:blipFill>
        <p:spPr bwMode="auto">
          <a:xfrm>
            <a:off x="8282878" y="3810000"/>
            <a:ext cx="2385122" cy="2514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53BA17F-A10D-4E49-B572-0622EAE15C51}" type="slidenum">
              <a:rPr lang="en-US" smtClean="0"/>
              <a:t>7</a:t>
            </a:fld>
            <a:endParaRPr lang="en-US"/>
          </a:p>
        </p:txBody>
      </p:sp>
    </p:spTree>
    <p:extLst>
      <p:ext uri="{BB962C8B-B14F-4D97-AF65-F5344CB8AC3E}">
        <p14:creationId xmlns:p14="http://schemas.microsoft.com/office/powerpoint/2010/main" val="1612816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Computer</a:t>
            </a:r>
            <a:endParaRPr lang="en-US" dirty="0"/>
          </a:p>
        </p:txBody>
      </p:sp>
      <p:sp>
        <p:nvSpPr>
          <p:cNvPr id="3" name="Date Placeholder 2"/>
          <p:cNvSpPr>
            <a:spLocks noGrp="1"/>
          </p:cNvSpPr>
          <p:nvPr>
            <p:ph type="dt" sz="half" idx="10"/>
          </p:nvPr>
        </p:nvSpPr>
        <p:spPr/>
        <p:txBody>
          <a:bodyPr/>
          <a:lstStyle/>
          <a:p>
            <a:fld id="{B29E9867-4C8A-44A7-BBD3-55D9AE7E9A9A}" type="datetime1">
              <a:rPr lang="en-US" smtClean="0"/>
              <a:t>3/13/2014</a:t>
            </a:fld>
            <a:endParaRPr lang="en-US"/>
          </a:p>
        </p:txBody>
      </p:sp>
      <p:pic>
        <p:nvPicPr>
          <p:cNvPr id="6146" name="Picture 2"/>
          <p:cNvPicPr>
            <a:picLocks noChangeAspect="1" noChangeArrowheads="1"/>
          </p:cNvPicPr>
          <p:nvPr/>
        </p:nvPicPr>
        <p:blipFill>
          <a:blip r:embed="rId3" cstate="print"/>
          <a:srcRect/>
          <a:stretch>
            <a:fillRect/>
          </a:stretch>
        </p:blipFill>
        <p:spPr bwMode="auto">
          <a:xfrm>
            <a:off x="2286000" y="1752600"/>
            <a:ext cx="3351538" cy="18859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7848601" y="1676401"/>
            <a:ext cx="2005635" cy="1438275"/>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a:stretch>
            <a:fillRect/>
          </a:stretch>
        </p:blipFill>
        <p:spPr bwMode="auto">
          <a:xfrm>
            <a:off x="1752600" y="3886200"/>
            <a:ext cx="2857500" cy="2857500"/>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a:stretch>
            <a:fillRect/>
          </a:stretch>
        </p:blipFill>
        <p:spPr bwMode="auto">
          <a:xfrm>
            <a:off x="5867400" y="3048000"/>
            <a:ext cx="3162300" cy="31623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A53BA17F-A10D-4E49-B572-0622EAE15C51}" type="slidenum">
              <a:rPr lang="en-US" smtClean="0"/>
              <a:t>8</a:t>
            </a:fld>
            <a:endParaRPr lang="en-US"/>
          </a:p>
        </p:txBody>
      </p:sp>
    </p:spTree>
    <p:extLst>
      <p:ext uri="{BB962C8B-B14F-4D97-AF65-F5344CB8AC3E}">
        <p14:creationId xmlns:p14="http://schemas.microsoft.com/office/powerpoint/2010/main" val="78582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Computer </a:t>
            </a:r>
            <a:r>
              <a:rPr lang="en-US" altLang="en-US" dirty="0" smtClean="0"/>
              <a:t>Hardware</a:t>
            </a:r>
            <a:endParaRPr lang="en-US" altLang="en-US" dirty="0"/>
          </a:p>
        </p:txBody>
      </p:sp>
      <p:sp>
        <p:nvSpPr>
          <p:cNvPr id="5123" name="Rectangle 3"/>
          <p:cNvSpPr>
            <a:spLocks noGrp="1" noChangeArrowheads="1"/>
          </p:cNvSpPr>
          <p:nvPr>
            <p:ph type="body" idx="1"/>
          </p:nvPr>
        </p:nvSpPr>
        <p:spPr/>
        <p:txBody>
          <a:bodyPr/>
          <a:lstStyle/>
          <a:p>
            <a:r>
              <a:rPr lang="en-US" altLang="en-US" dirty="0"/>
              <a:t>In this chapter:</a:t>
            </a:r>
          </a:p>
          <a:p>
            <a:endParaRPr lang="en-US" altLang="en-US" sz="700" dirty="0"/>
          </a:p>
          <a:p>
            <a:pPr lvl="1"/>
            <a:r>
              <a:rPr lang="en-US" altLang="en-US" dirty="0"/>
              <a:t>How did the computer become known as the stored-program computer? </a:t>
            </a:r>
          </a:p>
          <a:p>
            <a:pPr lvl="2"/>
            <a:r>
              <a:rPr lang="en-US" altLang="en-US" dirty="0"/>
              <a:t>Do they all have the same characteristics?</a:t>
            </a:r>
          </a:p>
          <a:p>
            <a:pPr lvl="1"/>
            <a:r>
              <a:rPr lang="en-US" altLang="en-US" dirty="0"/>
              <a:t>Memory on chips and memory on magnetic media, how do they differ?</a:t>
            </a:r>
          </a:p>
          <a:p>
            <a:pPr lvl="1"/>
            <a:r>
              <a:rPr lang="en-US" altLang="en-US" dirty="0"/>
              <a:t>What do you look for when comparing memory devices?</a:t>
            </a:r>
          </a:p>
          <a:p>
            <a:pPr lvl="1"/>
            <a:r>
              <a:rPr lang="en-US" altLang="en-US" dirty="0"/>
              <a:t>How is information moved around within the computer?</a:t>
            </a:r>
          </a:p>
          <a:p>
            <a:pPr lvl="1"/>
            <a:r>
              <a:rPr lang="en-US" altLang="en-US" dirty="0"/>
              <a:t>How can you help your computer run </a:t>
            </a:r>
            <a:r>
              <a:rPr lang="en-US" altLang="en-US" i="1" dirty="0"/>
              <a:t>better</a:t>
            </a:r>
            <a:r>
              <a:rPr lang="en-US" altLang="en-US" dirty="0"/>
              <a:t>?</a:t>
            </a:r>
          </a:p>
        </p:txBody>
      </p:sp>
      <p:sp>
        <p:nvSpPr>
          <p:cNvPr id="2" name="Date Placeholder 1"/>
          <p:cNvSpPr>
            <a:spLocks noGrp="1"/>
          </p:cNvSpPr>
          <p:nvPr>
            <p:ph type="dt" sz="half" idx="10"/>
          </p:nvPr>
        </p:nvSpPr>
        <p:spPr/>
        <p:txBody>
          <a:bodyPr/>
          <a:lstStyle/>
          <a:p>
            <a:fld id="{D655A0C8-64F4-4B15-B392-06B87C0B98B3}" type="datetime1">
              <a:rPr lang="en-US" smtClean="0"/>
              <a:t>3/13/2014</a:t>
            </a:fld>
            <a:endParaRPr lang="en-US"/>
          </a:p>
        </p:txBody>
      </p:sp>
      <p:sp>
        <p:nvSpPr>
          <p:cNvPr id="3" name="Slide Number Placeholder 2"/>
          <p:cNvSpPr>
            <a:spLocks noGrp="1"/>
          </p:cNvSpPr>
          <p:nvPr>
            <p:ph type="sldNum" sz="quarter" idx="12"/>
          </p:nvPr>
        </p:nvSpPr>
        <p:spPr/>
        <p:txBody>
          <a:bodyPr/>
          <a:lstStyle/>
          <a:p>
            <a:fld id="{A53BA17F-A10D-4E49-B572-0622EAE15C51}" type="slidenum">
              <a:rPr lang="en-US" smtClean="0"/>
              <a:t>9</a:t>
            </a:fld>
            <a:endParaRPr lang="en-US"/>
          </a:p>
        </p:txBody>
      </p:sp>
    </p:spTree>
    <p:extLst>
      <p:ext uri="{BB962C8B-B14F-4D97-AF65-F5344CB8AC3E}">
        <p14:creationId xmlns:p14="http://schemas.microsoft.com/office/powerpoint/2010/main" val="311123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500"/>
                                        <p:tgtEl>
                                          <p:spTgt spid="51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fade">
                                      <p:cBhvr>
                                        <p:cTn id="10" dur="500"/>
                                        <p:tgtEl>
                                          <p:spTgt spid="512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animEffect transition="in" filter="fade">
                                      <p:cBhvr>
                                        <p:cTn id="13" dur="500"/>
                                        <p:tgtEl>
                                          <p:spTgt spid="512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3">
                                            <p:txEl>
                                              <p:pRg st="5" end="5"/>
                                            </p:txEl>
                                          </p:spTgt>
                                        </p:tgtEl>
                                        <p:attrNameLst>
                                          <p:attrName>style.visibility</p:attrName>
                                        </p:attrNameLst>
                                      </p:cBhvr>
                                      <p:to>
                                        <p:strVal val="visible"/>
                                      </p:to>
                                    </p:set>
                                    <p:animEffect transition="in" filter="fade">
                                      <p:cBhvr>
                                        <p:cTn id="16" dur="500"/>
                                        <p:tgtEl>
                                          <p:spTgt spid="512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Effect transition="in" filter="fade">
                                      <p:cBhvr>
                                        <p:cTn id="19" dur="500"/>
                                        <p:tgtEl>
                                          <p:spTgt spid="512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23">
                                            <p:txEl>
                                              <p:pRg st="7" end="7"/>
                                            </p:txEl>
                                          </p:spTgt>
                                        </p:tgtEl>
                                        <p:attrNameLst>
                                          <p:attrName>style.visibility</p:attrName>
                                        </p:attrNameLst>
                                      </p:cBhvr>
                                      <p:to>
                                        <p:strVal val="visible"/>
                                      </p:to>
                                    </p:set>
                                    <p:animEffect transition="in" filter="fade">
                                      <p:cBhvr>
                                        <p:cTn id="2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TotalTime>
  <Words>5096</Words>
  <Application>Microsoft Office PowerPoint</Application>
  <PresentationFormat>Widescreen</PresentationFormat>
  <Paragraphs>698</Paragraphs>
  <Slides>63</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微軟正黑體</vt:lpstr>
      <vt:lpstr>ＭＳ Ｐゴシック</vt:lpstr>
      <vt:lpstr>Arial</vt:lpstr>
      <vt:lpstr>Calibri</vt:lpstr>
      <vt:lpstr>Georgia</vt:lpstr>
      <vt:lpstr>Times</vt:lpstr>
      <vt:lpstr>Times New Roman</vt:lpstr>
      <vt:lpstr>Wingdings</vt:lpstr>
      <vt:lpstr>Office Theme</vt:lpstr>
      <vt:lpstr>Introduction to Computer Hardware</vt:lpstr>
      <vt:lpstr>Computer History</vt:lpstr>
      <vt:lpstr>'Harvard Mk I' and Colossus -1943</vt:lpstr>
      <vt:lpstr>First Generation:  'ENIAC' (Electronic Numerical Integrator and Computer) - 1946</vt:lpstr>
      <vt:lpstr>Second Generation: The invention of the transistor in 1947</vt:lpstr>
      <vt:lpstr>Third Generation: The integrated circuit or microchip - 1958 </vt:lpstr>
      <vt:lpstr>Fourth Generation: Intel chip -1971</vt:lpstr>
      <vt:lpstr>Today’s Computer</vt:lpstr>
      <vt:lpstr>Computer Hardware</vt:lpstr>
      <vt:lpstr>What is a Computer?</vt:lpstr>
      <vt:lpstr>What is a Computer? (cont.)</vt:lpstr>
      <vt:lpstr>Moore's Law</vt:lpstr>
      <vt:lpstr>PowerPoint Presentation</vt:lpstr>
      <vt:lpstr>Moore's Law and Performance</vt:lpstr>
      <vt:lpstr>PowerPoint Presentation</vt:lpstr>
      <vt:lpstr>Basic Concepts of Computer Hardware</vt:lpstr>
      <vt:lpstr>Basic Concepts of Computer Hardware</vt:lpstr>
      <vt:lpstr>The Components of a Computer</vt:lpstr>
      <vt:lpstr>The Components of a Computer</vt:lpstr>
      <vt:lpstr>Sources of Data for the Computer</vt:lpstr>
      <vt:lpstr>Input Devices</vt:lpstr>
      <vt:lpstr>Input Devices</vt:lpstr>
      <vt:lpstr>Input Devices</vt:lpstr>
      <vt:lpstr>Input Devices</vt:lpstr>
      <vt:lpstr>Input Devices</vt:lpstr>
      <vt:lpstr>Input Devices</vt:lpstr>
      <vt:lpstr>Input Devices</vt:lpstr>
      <vt:lpstr>Input Devices</vt:lpstr>
      <vt:lpstr>Input Devices</vt:lpstr>
      <vt:lpstr>Input Devices</vt:lpstr>
      <vt:lpstr>Output Devices</vt:lpstr>
      <vt:lpstr>Output Devices</vt:lpstr>
      <vt:lpstr>Output Devices</vt:lpstr>
      <vt:lpstr>What to Consider before Buying a New Computer?</vt:lpstr>
      <vt:lpstr>Computer Components</vt:lpstr>
      <vt:lpstr>Input</vt:lpstr>
      <vt:lpstr>Display</vt:lpstr>
      <vt:lpstr>Sizes in Perspective</vt:lpstr>
      <vt:lpstr>Processor</vt:lpstr>
      <vt:lpstr>Memory - RAM</vt:lpstr>
      <vt:lpstr>Rom</vt:lpstr>
      <vt:lpstr>Internal Storage</vt:lpstr>
      <vt:lpstr>External Storage</vt:lpstr>
      <vt:lpstr>Statistics</vt:lpstr>
      <vt:lpstr>Multimedia</vt:lpstr>
      <vt:lpstr>Connection and Expansion</vt:lpstr>
      <vt:lpstr>Battery and Power</vt:lpstr>
      <vt:lpstr>Communication</vt:lpstr>
      <vt:lpstr>Software</vt:lpstr>
      <vt:lpstr>All together</vt:lpstr>
      <vt:lpstr>Computer Ads</vt:lpstr>
      <vt:lpstr>Sizes in Perspective</vt:lpstr>
      <vt:lpstr>Post-PC computing</vt:lpstr>
      <vt:lpstr>Outline</vt:lpstr>
      <vt:lpstr>What is Post-PC Computing?</vt:lpstr>
      <vt:lpstr>Drivers of the Post-PC Era </vt:lpstr>
      <vt:lpstr>PowerPoint Presentation</vt:lpstr>
      <vt:lpstr>Why Post-PC?</vt:lpstr>
      <vt:lpstr>What is “Tablet”?</vt:lpstr>
      <vt:lpstr>The History of Tablet PCs</vt:lpstr>
      <vt:lpstr>The History of Tablet PCs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Hardware</dc:title>
  <dc:creator>Yang Mu</dc:creator>
  <cp:lastModifiedBy>Yang Mu</cp:lastModifiedBy>
  <cp:revision>39</cp:revision>
  <dcterms:created xsi:type="dcterms:W3CDTF">2013-10-21T03:45:46Z</dcterms:created>
  <dcterms:modified xsi:type="dcterms:W3CDTF">2014-03-14T01:25:52Z</dcterms:modified>
</cp:coreProperties>
</file>