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0" autoAdjust="0"/>
  </p:normalViewPr>
  <p:slideViewPr>
    <p:cSldViewPr snapToGrid="0">
      <p:cViewPr varScale="1">
        <p:scale>
          <a:sx n="58" d="100"/>
          <a:sy n="58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74F65-6C77-4A6A-BAB6-801BCF78F5E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0BF9F-2D6A-47C7-BCDF-074AC3EF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Windows 8</a:t>
            </a:r>
            <a:r>
              <a:rPr lang="en-US" baseline="0" dirty="0" smtClean="0"/>
              <a:t> Review: </a:t>
            </a:r>
            <a:r>
              <a:rPr lang="pl-PL" baseline="0" dirty="0" smtClean="0"/>
              <a:t>http://channel9.msdn.com/Blogs/Windows-Blog/Windows-8-Consumer-Preview-Demo</a:t>
            </a:r>
            <a:endParaRPr lang="en-US" dirty="0" smtClean="0"/>
          </a:p>
          <a:p>
            <a:r>
              <a:rPr lang="en-US" dirty="0" smtClean="0"/>
              <a:t>- Windows NT (New Technology) is a family of operating systems produced by Microsoft, the first version of which was released in July 1993. It was a powerful high-level-language-based, processor-independent, multiprocessing, multiuser operating system with features comparable to Unix.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BA2CF40-8C4C-F144-B160-8D4302B0BDD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21A1A90-05E0-3340-A514-009B4CE63E9B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8F6C4E1-E5C0-E443-B42E-253C74272376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1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130CC2E-EA5A-044A-9794-1C00D6E76207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CB648D-D2C2-7F43-81C6-DF723DADD402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6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D7761E0-E3A6-A241-8584-7D2E553B346B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22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Sequential file access: technique in which data in a file is accessed in a linear fashion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Direct file access: file is accessed directly by specifying logical record numbers in no particular order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Logical record numbers: numbered lines/logical records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0588A2A-945E-BC41-A056-DE1AAA2775CE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Sequential file access: technique in which data in a file is accessed in a linear fashion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Direct file access: file is accessed directly by specifying logical record numbers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Logical record numbers: numbered lines/logical records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F845D0-DF6B-AA40-AF3A-6D6D1FF5B9B8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9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B316E16-E28D-E843-9D40-1632FE9D4E25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5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2C9B405-3B47-BD4E-90E2-85BCF8C14D95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OpenBSD</a:t>
            </a:r>
            <a:r>
              <a:rPr lang="en-US" dirty="0" smtClean="0"/>
              <a:t> is a Unix-like computer operating system descended from Berkeley Software Distribution (BSD), a Unix derivative developed at the University of California, Berkeley.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MINIX is an inexpensive minimal Unix-like operating system, designed for education in computer science, written by Andrew S. </a:t>
            </a:r>
            <a:r>
              <a:rPr lang="en-US" dirty="0" err="1" smtClean="0"/>
              <a:t>Tanenbaum</a:t>
            </a:r>
            <a:r>
              <a:rPr lang="en-US" dirty="0" smtClean="0"/>
              <a:t>. Starting with version 3, MINIX was free and redesigned for “serious” </a:t>
            </a:r>
            <a:r>
              <a:rPr lang="en-US" dirty="0" err="1" smtClean="0"/>
              <a:t>use.In</a:t>
            </a:r>
            <a:r>
              <a:rPr lang="en-US" dirty="0" smtClean="0"/>
              <a:t> 1991 while attending the University of Helsinki, Torvalds became curious about the operating systems [27] and frustrated by the licensing of MINIX, which limited it to educational use only. He began to work on his own operating system which eventually became the Linux kernel.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0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980D13-1373-E549-9B91-DB8FD3C468E3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Smartphone operating system market share – Q2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24B-1E7B-4D41-A71E-92C73FBBF1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B3A0B7-F77D-804B-9792-38985E0E41C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3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BB0047B-C2C1-8641-A7C4-22BC2CA42C5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9713384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114800"/>
            <a:ext cx="9713384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6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BC26-5173-4BB8-9D0E-CD684C7E504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47B2-A247-49E8-85D4-7E4503033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6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Operation System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CS105</a:t>
            </a:r>
          </a:p>
          <a:p>
            <a:r>
              <a:rPr lang="en-US" dirty="0" smtClean="0"/>
              <a:t>Instructor: Yang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Resource Management</a:t>
            </a:r>
            <a:endParaRPr lang="en-US" dirty="0">
              <a:solidFill>
                <a:srgbClr val="A6A6A6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8001000" cy="5105400"/>
          </a:xfrm>
        </p:spPr>
        <p:txBody>
          <a:bodyPr rtlCol="0">
            <a:normAutofit lnSpcReduction="10000"/>
          </a:bodyPr>
          <a:lstStyle/>
          <a:p>
            <a:pPr>
              <a:buFont typeface="Wingdings" charset="2"/>
              <a:buChar char="q"/>
              <a:defRPr/>
            </a:pPr>
            <a:r>
              <a:rPr lang="en-US" sz="2400" dirty="0"/>
              <a:t>Recall: Executing program resides in main memory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2000" dirty="0"/>
              <a:t>Processed in the CPU by fetch- execute cycle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dirty="0"/>
              <a:t>In the real world, we have multiple programs running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Multiprogramming</a:t>
            </a:r>
            <a:r>
              <a:rPr lang="en-US" dirty="0"/>
              <a:t>: technique for keeping multiple programs in main memory competing for CPU</a:t>
            </a:r>
          </a:p>
          <a:p>
            <a:pPr lvl="2">
              <a:buFont typeface="Wingdings" charset="2"/>
              <a:buChar char="q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Memory management</a:t>
            </a:r>
            <a:r>
              <a:rPr lang="en-US" dirty="0"/>
              <a:t>: Keeping track of programs in memory and their addresses (location in memory)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Each active program (in execution) in memory is called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r>
              <a:rPr lang="en-US" dirty="0"/>
              <a:t> 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Keeping careful track of processes and their different states is known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process management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/>
              <a:t>Keeping track of processes getting CPU time is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CPU scheduling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dirty="0"/>
              <a:t>OS itself is a software that gets CPU time as well</a:t>
            </a:r>
            <a:endParaRPr lang="en-US" dirty="0" smtClean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152650" y="-4763"/>
            <a:ext cx="7886700" cy="1325563"/>
          </a:xfrm>
        </p:spPr>
        <p:txBody>
          <a:bodyPr/>
          <a:lstStyle/>
          <a:p>
            <a:r>
              <a:rPr lang="en-US" sz="4000" dirty="0"/>
              <a:t>CPU Scheduling</a:t>
            </a:r>
            <a:endParaRPr lang="en-US" dirty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017430"/>
            <a:ext cx="8229600" cy="3249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" charset="0"/>
              </a:rPr>
              <a:t>How do processes get CPU time? How does the OS make sure that the CPU is </a:t>
            </a:r>
            <a:r>
              <a:rPr lang="ja-JP" altLang="en-US" sz="2400" i="1" dirty="0">
                <a:latin typeface="Calibri" charset="0"/>
              </a:rPr>
              <a:t>‘</a:t>
            </a:r>
            <a:r>
              <a:rPr lang="en-US" sz="2400" i="1" dirty="0">
                <a:latin typeface="Calibri" charset="0"/>
              </a:rPr>
              <a:t>shared nicely</a:t>
            </a:r>
            <a:r>
              <a:rPr lang="ja-JP" altLang="en-US" sz="2400" i="1" dirty="0">
                <a:latin typeface="Calibri" charset="0"/>
              </a:rPr>
              <a:t>’</a:t>
            </a:r>
            <a:r>
              <a:rPr lang="en-US" sz="2400" i="1" dirty="0">
                <a:latin typeface="Calibri" charset="0"/>
              </a:rPr>
              <a:t> by the processes?</a:t>
            </a:r>
          </a:p>
          <a:p>
            <a:pPr marL="0" indent="0"/>
            <a:r>
              <a:rPr lang="en-US" sz="2400" dirty="0">
                <a:latin typeface="Calibri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CPU scheduling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is the act of determining which process in the ready state should be moved to the running state</a:t>
            </a:r>
          </a:p>
          <a:p>
            <a:pPr marL="569913" lvl="1" indent="-169863"/>
            <a:r>
              <a:rPr lang="en-US" sz="2200" b="1" dirty="0">
                <a:solidFill>
                  <a:schemeClr val="accent2"/>
                </a:solidFill>
                <a:latin typeface="Calibri" charset="0"/>
              </a:rPr>
              <a:t> Non preemptive scheduling</a:t>
            </a:r>
            <a:r>
              <a:rPr lang="en-US" sz="2200" dirty="0">
                <a:latin typeface="Calibri" charset="0"/>
              </a:rPr>
              <a:t>: Decisions made by the CPU when the current process in the running state gives up the CPU voluntarily</a:t>
            </a:r>
          </a:p>
          <a:p>
            <a:pPr marL="569913" lvl="1" indent="-169863"/>
            <a:r>
              <a:rPr lang="en-US" sz="2200" b="1" dirty="0">
                <a:solidFill>
                  <a:schemeClr val="accent2"/>
                </a:solidFill>
                <a:latin typeface="Calibri" charset="0"/>
              </a:rPr>
              <a:t> Preemptive scheduling</a:t>
            </a:r>
            <a:r>
              <a:rPr lang="en-US" sz="2200" dirty="0">
                <a:latin typeface="Calibri" charset="0"/>
              </a:rPr>
              <a:t>: Decisions made when the OS favors another process and switches the current process for another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【搞笑GIF】排队有风险，抉择须谨慎~~ ( tags: 搞笑图片.恶搞 搞笑  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4138296"/>
            <a:ext cx="3724274" cy="26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4325027"/>
            <a:ext cx="4962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Turnaround time</a:t>
            </a:r>
            <a:r>
              <a:rPr lang="en-US" sz="2600" dirty="0">
                <a:latin typeface="Calibri" charset="0"/>
              </a:rPr>
              <a:t>: </a:t>
            </a:r>
            <a:r>
              <a:rPr lang="en-US" sz="2400" dirty="0">
                <a:latin typeface="Calibri" charset="0"/>
              </a:rPr>
              <a:t>CPU scheduling metric that measures the elapsed time between a process</a:t>
            </a:r>
            <a:r>
              <a:rPr lang="ja-JP" altLang="en-US" sz="2400" dirty="0">
                <a:latin typeface="Calibri" charset="0"/>
              </a:rPr>
              <a:t>’</a:t>
            </a:r>
            <a:r>
              <a:rPr lang="en-US" sz="2400" dirty="0">
                <a:latin typeface="Calibri" charset="0"/>
              </a:rPr>
              <a:t>s arrival and its completion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Calibri" charset="0"/>
              </a:rPr>
              <a:t>Expect average time to be small!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accent2"/>
                </a:solidFill>
                <a:latin typeface="Calibri" charset="0"/>
              </a:rPr>
              <a:t>First come first served (FCFS)</a:t>
            </a: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495800"/>
          </a:xfrm>
        </p:spPr>
        <p:txBody>
          <a:bodyPr rtlCol="0">
            <a:normAutofit/>
          </a:bodyPr>
          <a:lstStyle/>
          <a:p>
            <a:pPr>
              <a:buFont typeface="Wingdings" charset="2"/>
              <a:buChar char="q"/>
              <a:defRPr/>
            </a:pPr>
            <a:r>
              <a:rPr lang="en-US" sz="2400" dirty="0"/>
              <a:t>Processes are moved to the CPU in the order they arrive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Gantt chart</a:t>
            </a:r>
            <a:r>
              <a:rPr lang="en-US" sz="2400" dirty="0"/>
              <a:t>: a bar chart used to display a schedule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19600" y="2727324"/>
          <a:ext cx="2971800" cy="146367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85900"/>
                <a:gridCol w="14859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</a:t>
                      </a:r>
                      <a:endParaRPr 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Time/ms</a:t>
                      </a:r>
                      <a:endParaRPr 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0" y="4419601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33400"/>
                <a:gridCol w="5334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82" name="TextBox 8"/>
          <p:cNvSpPr txBox="1">
            <a:spLocks noChangeArrowheads="1"/>
          </p:cNvSpPr>
          <p:nvPr/>
        </p:nvSpPr>
        <p:spPr bwMode="auto">
          <a:xfrm>
            <a:off x="28956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0</a:t>
            </a:r>
            <a:endParaRPr lang="en-US" b="1"/>
          </a:p>
        </p:txBody>
      </p:sp>
      <p:sp>
        <p:nvSpPr>
          <p:cNvPr id="19483" name="TextBox 9"/>
          <p:cNvSpPr txBox="1">
            <a:spLocks noChangeArrowheads="1"/>
          </p:cNvSpPr>
          <p:nvPr/>
        </p:nvSpPr>
        <p:spPr bwMode="auto">
          <a:xfrm>
            <a:off x="78486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24</a:t>
            </a:r>
            <a:endParaRPr lang="en-US" b="1"/>
          </a:p>
        </p:txBody>
      </p:sp>
      <p:sp>
        <p:nvSpPr>
          <p:cNvPr id="19484" name="TextBox 10"/>
          <p:cNvSpPr txBox="1">
            <a:spLocks noChangeArrowheads="1"/>
          </p:cNvSpPr>
          <p:nvPr/>
        </p:nvSpPr>
        <p:spPr bwMode="auto">
          <a:xfrm>
            <a:off x="83820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27</a:t>
            </a:r>
            <a:endParaRPr lang="en-US" b="1"/>
          </a:p>
        </p:txBody>
      </p:sp>
      <p:sp>
        <p:nvSpPr>
          <p:cNvPr id="19485" name="TextBox 11"/>
          <p:cNvSpPr txBox="1">
            <a:spLocks noChangeArrowheads="1"/>
          </p:cNvSpPr>
          <p:nvPr/>
        </p:nvSpPr>
        <p:spPr bwMode="auto">
          <a:xfrm>
            <a:off x="89154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30</a:t>
            </a:r>
            <a:endParaRPr lang="en-US" b="1"/>
          </a:p>
        </p:txBody>
      </p:sp>
      <p:sp>
        <p:nvSpPr>
          <p:cNvPr id="19486" name="TextBox 12"/>
          <p:cNvSpPr txBox="1">
            <a:spLocks noChangeArrowheads="1"/>
          </p:cNvSpPr>
          <p:nvPr/>
        </p:nvSpPr>
        <p:spPr bwMode="auto">
          <a:xfrm>
            <a:off x="2895600" y="5334001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Average turnaround time = (24+27+30)/3 = 27 </a:t>
            </a:r>
            <a:r>
              <a:rPr lang="en-US" sz="2400" dirty="0" err="1"/>
              <a:t>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23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accent2"/>
                </a:solidFill>
                <a:latin typeface="Calibri" charset="0"/>
              </a:rPr>
              <a:t>Shortest job first (SJF)</a:t>
            </a: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</a:rPr>
              <a:t>Processes with the shortest service time are processed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2514600"/>
          <a:ext cx="2971800" cy="146367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85900"/>
                <a:gridCol w="14859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</a:t>
                      </a:r>
                      <a:endParaRPr 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Time/ms</a:t>
                      </a:r>
                      <a:endParaRPr 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0" y="4419601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57200"/>
                <a:gridCol w="51054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6" name="TextBox 8"/>
          <p:cNvSpPr txBox="1">
            <a:spLocks noChangeArrowheads="1"/>
          </p:cNvSpPr>
          <p:nvPr/>
        </p:nvSpPr>
        <p:spPr bwMode="auto">
          <a:xfrm>
            <a:off x="28956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0</a:t>
            </a:r>
            <a:endParaRPr lang="en-US" b="1"/>
          </a:p>
        </p:txBody>
      </p:sp>
      <p:sp>
        <p:nvSpPr>
          <p:cNvPr id="20507" name="TextBox 11"/>
          <p:cNvSpPr txBox="1">
            <a:spLocks noChangeArrowheads="1"/>
          </p:cNvSpPr>
          <p:nvPr/>
        </p:nvSpPr>
        <p:spPr bwMode="auto">
          <a:xfrm>
            <a:off x="89154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30</a:t>
            </a:r>
            <a:endParaRPr lang="en-US" b="1"/>
          </a:p>
        </p:txBody>
      </p:sp>
      <p:sp>
        <p:nvSpPr>
          <p:cNvPr id="20508" name="TextBox 12"/>
          <p:cNvSpPr txBox="1">
            <a:spLocks noChangeArrowheads="1"/>
          </p:cNvSpPr>
          <p:nvPr/>
        </p:nvSpPr>
        <p:spPr bwMode="auto">
          <a:xfrm>
            <a:off x="3048000" y="533400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Average turnaround time = (3+6+30)/3 = 13 </a:t>
            </a:r>
            <a:r>
              <a:rPr lang="en-US" sz="2400" dirty="0" err="1"/>
              <a:t>ms</a:t>
            </a:r>
            <a:endParaRPr lang="en-US" sz="2400" dirty="0"/>
          </a:p>
        </p:txBody>
      </p:sp>
      <p:sp>
        <p:nvSpPr>
          <p:cNvPr id="20509" name="TextBox 13"/>
          <p:cNvSpPr txBox="1">
            <a:spLocks noChangeArrowheads="1"/>
          </p:cNvSpPr>
          <p:nvPr/>
        </p:nvSpPr>
        <p:spPr bwMode="auto">
          <a:xfrm>
            <a:off x="34290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3</a:t>
            </a:r>
            <a:endParaRPr lang="en-US" b="1"/>
          </a:p>
        </p:txBody>
      </p:sp>
      <p:sp>
        <p:nvSpPr>
          <p:cNvPr id="20510" name="TextBox 14"/>
          <p:cNvSpPr txBox="1">
            <a:spLocks noChangeArrowheads="1"/>
          </p:cNvSpPr>
          <p:nvPr/>
        </p:nvSpPr>
        <p:spPr bwMode="auto">
          <a:xfrm>
            <a:off x="38862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84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accent2"/>
                </a:solidFill>
                <a:latin typeface="Calibri" charset="0"/>
              </a:rPr>
              <a:t>Round Robin (RR)</a:t>
            </a: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221163"/>
          </a:xfrm>
        </p:spPr>
        <p:txBody>
          <a:bodyPr rtlCol="0">
            <a:normAutofit/>
          </a:bodyPr>
          <a:lstStyle/>
          <a:p>
            <a:pPr>
              <a:buFont typeface="Wingdings" charset="2"/>
              <a:buChar char="q"/>
              <a:defRPr/>
            </a:pPr>
            <a:r>
              <a:rPr lang="en-US" sz="2000" dirty="0"/>
              <a:t>Processing time is distributed equitably among all ready processes. 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Time slice</a:t>
            </a:r>
            <a:r>
              <a:rPr lang="en-US" sz="2000" dirty="0"/>
              <a:t>: The amount of time given to each process. The CPU will give up the process for another one once the time is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0" y="2879724"/>
          <a:ext cx="2971800" cy="146367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485900"/>
                <a:gridCol w="14859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</a:t>
                      </a:r>
                      <a:endParaRPr lang="en-US" sz="18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Time/ms</a:t>
                      </a:r>
                      <a:endParaRPr lang="en-US" sz="1800" dirty="0"/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40" marB="457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1" y="4419601"/>
          <a:ext cx="631983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5"/>
                <a:gridCol w="609604"/>
                <a:gridCol w="533403"/>
                <a:gridCol w="762004"/>
                <a:gridCol w="914405"/>
                <a:gridCol w="838205"/>
                <a:gridCol w="852583"/>
                <a:gridCol w="895228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40" name="TextBox 8"/>
          <p:cNvSpPr txBox="1">
            <a:spLocks noChangeArrowheads="1"/>
          </p:cNvSpPr>
          <p:nvPr/>
        </p:nvSpPr>
        <p:spPr bwMode="auto">
          <a:xfrm>
            <a:off x="28956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0</a:t>
            </a:r>
            <a:endParaRPr lang="en-US" b="1"/>
          </a:p>
        </p:txBody>
      </p:sp>
      <p:sp>
        <p:nvSpPr>
          <p:cNvPr id="21541" name="TextBox 11"/>
          <p:cNvSpPr txBox="1">
            <a:spLocks noChangeArrowheads="1"/>
          </p:cNvSpPr>
          <p:nvPr/>
        </p:nvSpPr>
        <p:spPr bwMode="auto">
          <a:xfrm>
            <a:off x="91440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30</a:t>
            </a:r>
            <a:endParaRPr lang="en-US" b="1"/>
          </a:p>
        </p:txBody>
      </p:sp>
      <p:sp>
        <p:nvSpPr>
          <p:cNvPr id="21542" name="TextBox 12"/>
          <p:cNvSpPr txBox="1">
            <a:spLocks noChangeArrowheads="1"/>
          </p:cNvSpPr>
          <p:nvPr/>
        </p:nvSpPr>
        <p:spPr bwMode="auto">
          <a:xfrm>
            <a:off x="3429000" y="5334000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Average turnaround time = (30+7+10)/3 = 15.67 ms</a:t>
            </a:r>
          </a:p>
        </p:txBody>
      </p:sp>
      <p:sp>
        <p:nvSpPr>
          <p:cNvPr id="21543" name="TextBox 13"/>
          <p:cNvSpPr txBox="1">
            <a:spLocks noChangeArrowheads="1"/>
          </p:cNvSpPr>
          <p:nvPr/>
        </p:nvSpPr>
        <p:spPr bwMode="auto">
          <a:xfrm>
            <a:off x="38100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4</a:t>
            </a:r>
            <a:endParaRPr lang="en-US" b="1"/>
          </a:p>
        </p:txBody>
      </p:sp>
      <p:sp>
        <p:nvSpPr>
          <p:cNvPr id="21544" name="TextBox 14"/>
          <p:cNvSpPr txBox="1">
            <a:spLocks noChangeArrowheads="1"/>
          </p:cNvSpPr>
          <p:nvPr/>
        </p:nvSpPr>
        <p:spPr bwMode="auto">
          <a:xfrm>
            <a:off x="4419600" y="48006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7</a:t>
            </a:r>
            <a:endParaRPr lang="en-US" b="1"/>
          </a:p>
        </p:txBody>
      </p:sp>
      <p:sp>
        <p:nvSpPr>
          <p:cNvPr id="21545" name="TextBox 15"/>
          <p:cNvSpPr txBox="1">
            <a:spLocks noChangeArrowheads="1"/>
          </p:cNvSpPr>
          <p:nvPr/>
        </p:nvSpPr>
        <p:spPr bwMode="auto">
          <a:xfrm>
            <a:off x="8077200" y="2895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Time slice is 4 ms</a:t>
            </a:r>
          </a:p>
        </p:txBody>
      </p:sp>
      <p:sp>
        <p:nvSpPr>
          <p:cNvPr id="21546" name="TextBox 16"/>
          <p:cNvSpPr txBox="1">
            <a:spLocks noChangeArrowheads="1"/>
          </p:cNvSpPr>
          <p:nvPr/>
        </p:nvSpPr>
        <p:spPr bwMode="auto">
          <a:xfrm>
            <a:off x="48768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10</a:t>
            </a:r>
            <a:endParaRPr lang="en-US" b="1"/>
          </a:p>
        </p:txBody>
      </p:sp>
      <p:sp>
        <p:nvSpPr>
          <p:cNvPr id="21547" name="TextBox 17"/>
          <p:cNvSpPr txBox="1">
            <a:spLocks noChangeArrowheads="1"/>
          </p:cNvSpPr>
          <p:nvPr/>
        </p:nvSpPr>
        <p:spPr bwMode="auto">
          <a:xfrm>
            <a:off x="56388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14</a:t>
            </a:r>
            <a:endParaRPr lang="en-US" b="1"/>
          </a:p>
        </p:txBody>
      </p:sp>
      <p:sp>
        <p:nvSpPr>
          <p:cNvPr id="21548" name="TextBox 18"/>
          <p:cNvSpPr txBox="1">
            <a:spLocks noChangeArrowheads="1"/>
          </p:cNvSpPr>
          <p:nvPr/>
        </p:nvSpPr>
        <p:spPr bwMode="auto">
          <a:xfrm>
            <a:off x="66294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18</a:t>
            </a:r>
            <a:endParaRPr lang="en-US" b="1"/>
          </a:p>
        </p:txBody>
      </p:sp>
      <p:sp>
        <p:nvSpPr>
          <p:cNvPr id="21549" name="TextBox 19"/>
          <p:cNvSpPr txBox="1">
            <a:spLocks noChangeArrowheads="1"/>
          </p:cNvSpPr>
          <p:nvPr/>
        </p:nvSpPr>
        <p:spPr bwMode="auto">
          <a:xfrm>
            <a:off x="74676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22</a:t>
            </a:r>
            <a:endParaRPr lang="en-US" b="1"/>
          </a:p>
        </p:txBody>
      </p:sp>
      <p:sp>
        <p:nvSpPr>
          <p:cNvPr id="21550" name="TextBox 20"/>
          <p:cNvSpPr txBox="1">
            <a:spLocks noChangeArrowheads="1"/>
          </p:cNvSpPr>
          <p:nvPr/>
        </p:nvSpPr>
        <p:spPr bwMode="auto">
          <a:xfrm>
            <a:off x="8229600" y="4800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/>
              <a:t>26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814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solidFill>
                  <a:schemeClr val="accent2"/>
                </a:solidFill>
                <a:latin typeface="Calibri" charset="0"/>
              </a:rPr>
              <a:t>Performance characteristics</a:t>
            </a:r>
            <a:endParaRPr lang="en-US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2000" i="1" dirty="0"/>
              <a:t>Which scheduling algorithm is better?</a:t>
            </a:r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None/>
              <a:defRPr/>
            </a:pPr>
            <a:endParaRPr lang="en-US" sz="2000" i="1" dirty="0"/>
          </a:p>
          <a:p>
            <a:pPr>
              <a:buFont typeface="Wingdings" charset="2"/>
              <a:buChar char="q"/>
              <a:defRPr/>
            </a:pPr>
            <a:r>
              <a:rPr lang="en-US" sz="2000" dirty="0"/>
              <a:t>Hard to determine based on this example!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Each algorithm is optimal for specific set of processes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dirty="0"/>
              <a:t>Round Robin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Good average turnaround time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Interactive or timesharing systems 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Most widely used and fair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dirty="0"/>
              <a:t>Shortest job first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Best average turnaround time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600" dirty="0"/>
              <a:t>Comes with overhead since CPU service time needs to be determined and processes sorted accordingly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429000" y="2072776"/>
          <a:ext cx="5410200" cy="173722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05100"/>
                <a:gridCol w="2705100"/>
              </a:tblGrid>
              <a:tr h="6398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Algorithm</a:t>
                      </a:r>
                      <a:endParaRPr lang="en-US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 Turnaround time/ms</a:t>
                      </a:r>
                      <a:endParaRPr lang="en-US" sz="1800" dirty="0"/>
                    </a:p>
                  </a:txBody>
                  <a:tcPr marT="45703" marB="45703"/>
                </a:tc>
              </a:tr>
              <a:tr h="3656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FCFS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SJF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RR</a:t>
                      </a:r>
                      <a:endParaRPr lang="en-US" sz="1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15.67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172200" cy="495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</a:rPr>
              <a:t>A method of storing and organizing computer files and their data</a:t>
            </a:r>
          </a:p>
          <a:p>
            <a:r>
              <a:rPr lang="en-US" sz="2400" dirty="0">
                <a:latin typeface="Calibri" charset="0"/>
              </a:rPr>
              <a:t>Usually reside on secondary storage devices</a:t>
            </a:r>
          </a:p>
          <a:p>
            <a:pPr lvl="1"/>
            <a:r>
              <a:rPr lang="en-US" sz="2000" dirty="0">
                <a:latin typeface="Calibri" charset="0"/>
              </a:rPr>
              <a:t>Hard disks</a:t>
            </a:r>
          </a:p>
          <a:p>
            <a:r>
              <a:rPr lang="en-US" sz="2400" b="1" dirty="0">
                <a:solidFill>
                  <a:srgbClr val="953735"/>
                </a:solidFill>
                <a:latin typeface="Calibri" charset="0"/>
              </a:rPr>
              <a:t>File</a:t>
            </a:r>
            <a:r>
              <a:rPr lang="en-US" sz="2400" dirty="0">
                <a:latin typeface="Calibri" charset="0"/>
              </a:rPr>
              <a:t>: A named collection of related information stored in a secondary storage device</a:t>
            </a:r>
          </a:p>
          <a:p>
            <a:r>
              <a:rPr lang="en-US" sz="2400" b="1" dirty="0">
                <a:solidFill>
                  <a:srgbClr val="953735"/>
                </a:solidFill>
                <a:latin typeface="Calibri" charset="0"/>
              </a:rPr>
              <a:t>File System</a:t>
            </a:r>
            <a:r>
              <a:rPr lang="en-US" sz="2400" dirty="0">
                <a:latin typeface="Calibri" charset="0"/>
              </a:rPr>
              <a:t>: is the logical view that an OS provides so that users can manage data as a collection of files</a:t>
            </a:r>
          </a:p>
          <a:p>
            <a:pPr lvl="1"/>
            <a:r>
              <a:rPr lang="en-US" sz="2000" dirty="0">
                <a:latin typeface="Calibri" charset="0"/>
              </a:rPr>
              <a:t>Files can be grouped into </a:t>
            </a:r>
            <a:r>
              <a:rPr lang="en-US" sz="2000" b="1" dirty="0">
                <a:solidFill>
                  <a:srgbClr val="953735"/>
                </a:solidFill>
                <a:latin typeface="Calibri" charset="0"/>
              </a:rPr>
              <a:t>directories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101" name="Picture 4" descr="'Welcome aboard, Bob. Your job is to figure out what the hell happened here.' by Love, Ja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8000"/>
          <a:stretch>
            <a:fillRect/>
          </a:stretch>
        </p:blipFill>
        <p:spPr bwMode="auto">
          <a:xfrm>
            <a:off x="7632784" y="3289300"/>
            <a:ext cx="292091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026" y="228600"/>
            <a:ext cx="30384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File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6019800" cy="5105400"/>
          </a:xfrm>
        </p:spPr>
        <p:txBody>
          <a:bodyPr rtlCol="0">
            <a:noAutofit/>
          </a:bodyPr>
          <a:lstStyle/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Name:</a:t>
            </a:r>
            <a:r>
              <a:rPr lang="en-US" sz="2000" dirty="0"/>
              <a:t> The symbolic file name is the only information kept in human-readable form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Type:</a:t>
            </a:r>
            <a:r>
              <a:rPr lang="en-US" sz="2000" dirty="0"/>
              <a:t> This is needed for the OS in order to decode/process data in the file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/>
              <a:t>Different systems support different types such as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.txt, .doc, .jpg, .bmp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/>
              <a:t>Each file has its own unique structure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Location:</a:t>
            </a:r>
            <a:r>
              <a:rPr lang="en-US" sz="2000" dirty="0"/>
              <a:t> Address of the device and the location on that device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Size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dirty="0"/>
              <a:t> Number of bytes, words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Protection: </a:t>
            </a:r>
            <a:r>
              <a:rPr lang="en-US" sz="2000" dirty="0"/>
              <a:t>Access-control information on who can read, write or execute</a:t>
            </a:r>
          </a:p>
          <a:p>
            <a:pPr>
              <a:buFont typeface="Wingdings" charset="2"/>
              <a:buChar char="q"/>
              <a:defRPr/>
            </a:pPr>
            <a:r>
              <a:rPr lang="en-US" sz="2000" b="1" dirty="0">
                <a:solidFill>
                  <a:srgbClr val="0000FF"/>
                </a:solidFill>
              </a:rPr>
              <a:t>Time, date, user-identification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/>
              <a:t>Creation, last modification, last use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1800" dirty="0"/>
              <a:t>Useful for protection, security and usage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9458" name="Picture 2" descr="http://static-p4.fotolia.com/jpg/00/12/42/45/400_F_12424580_NDyakH5q9gDFEANRj2yBVppHPGi1EogR.jpg"/>
          <p:cNvPicPr>
            <a:picLocks noChangeAspect="1" noChangeArrowheads="1"/>
          </p:cNvPicPr>
          <p:nvPr/>
        </p:nvPicPr>
        <p:blipFill>
          <a:blip r:embed="rId3" cstate="print"/>
          <a:srcRect l="2381" t="1994" r="2381"/>
          <a:stretch>
            <a:fillRect/>
          </a:stretch>
        </p:blipFill>
        <p:spPr bwMode="auto">
          <a:xfrm>
            <a:off x="7543800" y="1665028"/>
            <a:ext cx="3048000" cy="374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40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File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305800" cy="51054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</a:rPr>
              <a:t>Operating system must do some basic file operations:</a:t>
            </a:r>
          </a:p>
          <a:p>
            <a:r>
              <a:rPr lang="en-US" sz="2400" i="1" dirty="0">
                <a:latin typeface="Calibri" charset="0"/>
              </a:rPr>
              <a:t>Create</a:t>
            </a:r>
            <a:r>
              <a:rPr lang="en-US" sz="2400" dirty="0">
                <a:latin typeface="Calibri" charset="0"/>
              </a:rPr>
              <a:t> a file : Allocate space, record name and location</a:t>
            </a:r>
          </a:p>
          <a:p>
            <a:r>
              <a:rPr lang="en-US" sz="2400" i="1" dirty="0">
                <a:latin typeface="Calibri" charset="0"/>
              </a:rPr>
              <a:t>Writing</a:t>
            </a:r>
            <a:r>
              <a:rPr lang="en-US" sz="2400" dirty="0">
                <a:latin typeface="Calibri" charset="0"/>
              </a:rPr>
              <a:t> a file: Data entry</a:t>
            </a:r>
          </a:p>
          <a:p>
            <a:r>
              <a:rPr lang="en-US" sz="2400" i="1" dirty="0">
                <a:latin typeface="Calibri" charset="0"/>
              </a:rPr>
              <a:t>Reading</a:t>
            </a:r>
            <a:r>
              <a:rPr lang="en-US" sz="2400" dirty="0">
                <a:latin typeface="Calibri" charset="0"/>
              </a:rPr>
              <a:t> a file</a:t>
            </a:r>
          </a:p>
          <a:p>
            <a:r>
              <a:rPr lang="en-US" sz="2400" i="1" dirty="0">
                <a:latin typeface="Calibri" charset="0"/>
              </a:rPr>
              <a:t>Deleting</a:t>
            </a:r>
            <a:r>
              <a:rPr lang="en-US" sz="2400" dirty="0">
                <a:latin typeface="Calibri" charset="0"/>
              </a:rPr>
              <a:t> a file: Release file space</a:t>
            </a:r>
          </a:p>
          <a:p>
            <a:r>
              <a:rPr lang="en-US" sz="2400" i="1" dirty="0">
                <a:latin typeface="Calibri" charset="0"/>
              </a:rPr>
              <a:t>Truncate</a:t>
            </a:r>
            <a:r>
              <a:rPr lang="en-US" sz="2400" dirty="0">
                <a:latin typeface="Calibri" charset="0"/>
              </a:rPr>
              <a:t> a file: Erase user content data in a file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alibri" charset="0"/>
              </a:rPr>
              <a:t>Other operations include:</a:t>
            </a:r>
          </a:p>
          <a:p>
            <a:r>
              <a:rPr lang="en-US" sz="2400" i="1" dirty="0">
                <a:latin typeface="Calibri" charset="0"/>
              </a:rPr>
              <a:t>Appending</a:t>
            </a:r>
            <a:r>
              <a:rPr lang="en-US" sz="2400" dirty="0">
                <a:latin typeface="Calibri" charset="0"/>
              </a:rPr>
              <a:t> new information to a file</a:t>
            </a:r>
          </a:p>
          <a:p>
            <a:r>
              <a:rPr lang="en-US" sz="2400" i="1" dirty="0">
                <a:latin typeface="Calibri" charset="0"/>
              </a:rPr>
              <a:t>Renaming</a:t>
            </a:r>
            <a:r>
              <a:rPr lang="en-US" sz="2400" dirty="0">
                <a:latin typeface="Calibri" charset="0"/>
              </a:rPr>
              <a:t> an existing file</a:t>
            </a:r>
          </a:p>
          <a:p>
            <a:r>
              <a:rPr lang="en-US" sz="2400" i="1" dirty="0">
                <a:latin typeface="Calibri" charset="0"/>
              </a:rPr>
              <a:t>Copying</a:t>
            </a:r>
            <a:r>
              <a:rPr lang="en-US" sz="2400" dirty="0">
                <a:latin typeface="Calibri" charset="0"/>
              </a:rPr>
              <a:t> an existing file</a:t>
            </a:r>
          </a:p>
          <a:p>
            <a:r>
              <a:rPr lang="en-US" sz="2400" i="1" dirty="0">
                <a:latin typeface="Calibri" charset="0"/>
              </a:rPr>
              <a:t>Opening/Closing</a:t>
            </a:r>
            <a:r>
              <a:rPr lang="en-US" sz="2400" dirty="0">
                <a:latin typeface="Calibri" charset="0"/>
              </a:rPr>
              <a:t> an existing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File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305800" cy="5105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File pointer</a:t>
            </a:r>
            <a:r>
              <a:rPr lang="en-US" sz="2400" dirty="0"/>
              <a:t>: Location in a file where the next read/write operation takes place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/>
              <a:t>Can be use controlled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173" name="TextBox 34"/>
          <p:cNvSpPr txBox="1">
            <a:spLocks noChangeArrowheads="1"/>
          </p:cNvSpPr>
          <p:nvPr/>
        </p:nvSpPr>
        <p:spPr bwMode="auto">
          <a:xfrm>
            <a:off x="2895600" y="2754312"/>
            <a:ext cx="2209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Sequential file access</a:t>
            </a:r>
          </a:p>
        </p:txBody>
      </p:sp>
      <p:sp>
        <p:nvSpPr>
          <p:cNvPr id="7174" name="TextBox 35"/>
          <p:cNvSpPr txBox="1">
            <a:spLocks noChangeArrowheads="1"/>
          </p:cNvSpPr>
          <p:nvPr/>
        </p:nvSpPr>
        <p:spPr bwMode="auto">
          <a:xfrm>
            <a:off x="7162800" y="2754312"/>
            <a:ext cx="1828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Direct file access</a:t>
            </a:r>
          </a:p>
        </p:txBody>
      </p:sp>
      <p:grpSp>
        <p:nvGrpSpPr>
          <p:cNvPr id="7175" name="Group 38"/>
          <p:cNvGrpSpPr>
            <a:grpSpLocks/>
          </p:cNvGrpSpPr>
          <p:nvPr/>
        </p:nvGrpSpPr>
        <p:grpSpPr bwMode="auto">
          <a:xfrm>
            <a:off x="2286000" y="3048000"/>
            <a:ext cx="7745450" cy="2503488"/>
            <a:chOff x="609600" y="3657600"/>
            <a:chExt cx="7746124" cy="2502932"/>
          </a:xfrm>
        </p:grpSpPr>
        <p:grpSp>
          <p:nvGrpSpPr>
            <p:cNvPr id="7176" name="Group 33"/>
            <p:cNvGrpSpPr>
              <a:grpSpLocks/>
            </p:cNvGrpSpPr>
            <p:nvPr/>
          </p:nvGrpSpPr>
          <p:grpSpPr bwMode="auto">
            <a:xfrm>
              <a:off x="609600" y="3657600"/>
              <a:ext cx="7746124" cy="2502932"/>
              <a:chOff x="609600" y="3657600"/>
              <a:chExt cx="7746124" cy="250293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724758" y="4724163"/>
                <a:ext cx="3505505" cy="9141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38220" y="4724163"/>
                <a:ext cx="3505505" cy="9141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9600" y="3657600"/>
                <a:ext cx="430924" cy="104072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/>
                    </a:solidFill>
                  </a:rPr>
                  <a:t>Beginning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800" y="3657600"/>
                <a:ext cx="430924" cy="104072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/>
                    </a:solidFill>
                  </a:rPr>
                  <a:t>End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95800" y="3657600"/>
                <a:ext cx="430924" cy="104072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/>
                    </a:solidFill>
                  </a:rPr>
                  <a:t>Beginning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24800" y="3657600"/>
                <a:ext cx="430924" cy="104072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accent1"/>
                    </a:solidFill>
                  </a:rPr>
                  <a:t>End</a:t>
                </a:r>
              </a:p>
            </p:txBody>
          </p:sp>
          <p:sp>
            <p:nvSpPr>
              <p:cNvPr id="7184" name="TextBox 14"/>
              <p:cNvSpPr txBox="1">
                <a:spLocks noChangeArrowheads="1"/>
              </p:cNvSpPr>
              <p:nvPr/>
            </p:nvSpPr>
            <p:spPr bwMode="auto">
              <a:xfrm>
                <a:off x="1447800" y="3886200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Current file</a:t>
                </a:r>
              </a:p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pointer</a:t>
                </a: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2057526" y="4876529"/>
                <a:ext cx="1371719" cy="22854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flipH="1">
                <a:off x="1143046" y="4876529"/>
                <a:ext cx="914480" cy="22854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1600428" y="5181262"/>
                <a:ext cx="91419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8" name="TextBox 21"/>
              <p:cNvSpPr txBox="1">
                <a:spLocks noChangeArrowheads="1"/>
              </p:cNvSpPr>
              <p:nvPr/>
            </p:nvSpPr>
            <p:spPr bwMode="auto">
              <a:xfrm>
                <a:off x="1295400" y="5181600"/>
                <a:ext cx="685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Rewind</a:t>
                </a:r>
              </a:p>
            </p:txBody>
          </p:sp>
          <p:sp>
            <p:nvSpPr>
              <p:cNvPr id="7189" name="TextBox 22"/>
              <p:cNvSpPr txBox="1">
                <a:spLocks noChangeArrowheads="1"/>
              </p:cNvSpPr>
              <p:nvPr/>
            </p:nvSpPr>
            <p:spPr bwMode="auto">
              <a:xfrm>
                <a:off x="2133600" y="5181600"/>
                <a:ext cx="1066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Read or write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1866275" y="4534499"/>
                <a:ext cx="380915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1" name="TextBox 25"/>
              <p:cNvSpPr txBox="1">
                <a:spLocks noChangeArrowheads="1"/>
              </p:cNvSpPr>
              <p:nvPr/>
            </p:nvSpPr>
            <p:spPr bwMode="auto">
              <a:xfrm>
                <a:off x="2209800" y="5791200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File</a:t>
                </a:r>
              </a:p>
            </p:txBody>
          </p:sp>
          <p:sp>
            <p:nvSpPr>
              <p:cNvPr id="7192" name="TextBox 26"/>
              <p:cNvSpPr txBox="1">
                <a:spLocks noChangeArrowheads="1"/>
              </p:cNvSpPr>
              <p:nvPr/>
            </p:nvSpPr>
            <p:spPr bwMode="auto">
              <a:xfrm>
                <a:off x="6172200" y="5791200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File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77171" y="4495614"/>
                <a:ext cx="3124472" cy="2539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0  1  2  3  4  5  6  7  8  9  10  11  12  13  14  15  16  17. . </a:t>
                </a:r>
                <a:r>
                  <a:rPr lang="en-US" sz="1050" dirty="0"/>
                  <a:t> 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rot="5400000">
                <a:off x="5563172" y="5181262"/>
                <a:ext cx="91419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6200000" flipH="1">
                <a:off x="5830607" y="4380545"/>
                <a:ext cx="380915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6" name="TextBox 30"/>
              <p:cNvSpPr txBox="1">
                <a:spLocks noChangeArrowheads="1"/>
              </p:cNvSpPr>
              <p:nvPr/>
            </p:nvSpPr>
            <p:spPr bwMode="auto">
              <a:xfrm>
                <a:off x="5486400" y="3729335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Current file</a:t>
                </a:r>
              </a:p>
              <a:p>
                <a:pPr algn="ctr"/>
                <a:r>
                  <a:rPr lang="en-US" sz="1200" b="1">
                    <a:solidFill>
                      <a:schemeClr val="accent1"/>
                    </a:solidFill>
                  </a:rPr>
                  <a:t>pointer</a:t>
                </a:r>
              </a:p>
            </p:txBody>
          </p:sp>
          <p:sp>
            <p:nvSpPr>
              <p:cNvPr id="32" name="Bent Arrow 31"/>
              <p:cNvSpPr/>
              <p:nvPr/>
            </p:nvSpPr>
            <p:spPr>
              <a:xfrm rot="5400000">
                <a:off x="6896718" y="3619308"/>
                <a:ext cx="457098" cy="1295513"/>
              </a:xfrm>
              <a:prstGeom prst="bentArrow">
                <a:avLst>
                  <a:gd name="adj1" fmla="val 9746"/>
                  <a:gd name="adj2" fmla="val 25000"/>
                  <a:gd name="adj3" fmla="val 25000"/>
                  <a:gd name="adj4" fmla="val 4375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ent Arrow 32"/>
              <p:cNvSpPr/>
              <p:nvPr/>
            </p:nvSpPr>
            <p:spPr>
              <a:xfrm rot="16200000" flipH="1">
                <a:off x="5182069" y="3962238"/>
                <a:ext cx="457098" cy="609653"/>
              </a:xfrm>
              <a:prstGeom prst="bentArrow">
                <a:avLst>
                  <a:gd name="adj1" fmla="val 9746"/>
                  <a:gd name="adj2" fmla="val 25000"/>
                  <a:gd name="adj3" fmla="val 25000"/>
                  <a:gd name="adj4" fmla="val 4375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77" name="TextBox 37"/>
            <p:cNvSpPr txBox="1">
              <a:spLocks noChangeArrowheads="1"/>
            </p:cNvSpPr>
            <p:nvPr/>
          </p:nvSpPr>
          <p:spPr bwMode="auto">
            <a:xfrm>
              <a:off x="6248400" y="5105400"/>
              <a:ext cx="1219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1"/>
                  </a:solidFill>
                </a:rPr>
                <a:t>Jump to any logical record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</a:t>
            </a:r>
          </a:p>
          <a:p>
            <a:pPr lvl="1"/>
            <a:r>
              <a:rPr lang="en-US" dirty="0" smtClean="0"/>
              <a:t>Timelines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Roles</a:t>
            </a:r>
          </a:p>
          <a:p>
            <a:pPr lvl="2"/>
            <a:r>
              <a:rPr lang="en-US" dirty="0" smtClean="0"/>
              <a:t>Resource Management</a:t>
            </a:r>
          </a:p>
          <a:p>
            <a:pPr lvl="2"/>
            <a:r>
              <a:rPr lang="en-US" dirty="0" smtClean="0"/>
              <a:t>CPU Scheduling</a:t>
            </a:r>
          </a:p>
          <a:p>
            <a:r>
              <a:rPr lang="en-US" dirty="0" smtClean="0"/>
              <a:t>File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File Protection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3360" y="1061013"/>
            <a:ext cx="8305800" cy="5105400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Information in a computer system</a:t>
            </a:r>
          </a:p>
          <a:p>
            <a:pPr lvl="1"/>
            <a:r>
              <a:rPr lang="en-US" sz="2000" dirty="0">
                <a:latin typeface="Calibri" charset="0"/>
              </a:rPr>
              <a:t>Reliability or guarding against physical damage, hardware problems</a:t>
            </a:r>
          </a:p>
          <a:p>
            <a:pPr lvl="1"/>
            <a:r>
              <a:rPr lang="en-US" sz="2000" dirty="0">
                <a:latin typeface="Calibri" charset="0"/>
              </a:rPr>
              <a:t>Protection</a:t>
            </a:r>
          </a:p>
          <a:p>
            <a:r>
              <a:rPr lang="en-US" sz="2400" dirty="0">
                <a:latin typeface="Calibri" charset="0"/>
              </a:rPr>
              <a:t>Ensure reliability by backing up data</a:t>
            </a:r>
          </a:p>
          <a:p>
            <a:pPr lvl="1"/>
            <a:r>
              <a:rPr lang="en-US" sz="2000" dirty="0">
                <a:latin typeface="Calibri" charset="0"/>
              </a:rPr>
              <a:t>Depends on the user, once a day</a:t>
            </a:r>
          </a:p>
          <a:p>
            <a:r>
              <a:rPr lang="en-US" sz="2400" dirty="0">
                <a:latin typeface="Calibri" charset="0"/>
              </a:rPr>
              <a:t>Protection</a:t>
            </a:r>
          </a:p>
          <a:p>
            <a:pPr lvl="1"/>
            <a:r>
              <a:rPr lang="en-US" sz="2000" dirty="0">
                <a:latin typeface="Calibri" charset="0"/>
              </a:rPr>
              <a:t>Single user system – storage and locking in </a:t>
            </a:r>
            <a:r>
              <a:rPr lang="en-US" sz="2000" dirty="0" err="1">
                <a:latin typeface="Calibri" charset="0"/>
              </a:rPr>
              <a:t>dvds</a:t>
            </a:r>
            <a:endParaRPr lang="en-US" sz="2000" dirty="0">
              <a:latin typeface="Calibri" charset="0"/>
            </a:endParaRPr>
          </a:p>
          <a:p>
            <a:pPr lvl="1"/>
            <a:r>
              <a:rPr lang="en-US" sz="2000" dirty="0">
                <a:latin typeface="Calibri" charset="0"/>
              </a:rPr>
              <a:t>Multiple use system – things become tricky!</a:t>
            </a:r>
          </a:p>
          <a:p>
            <a:pPr lvl="1"/>
            <a:r>
              <a:rPr lang="en-US" sz="2000" dirty="0">
                <a:latin typeface="Calibri" charset="0"/>
              </a:rPr>
              <a:t>Each user can have various levels of access to their own files and other user</a:t>
            </a:r>
            <a:r>
              <a:rPr lang="ja-JP" altLang="en-US" sz="2000" dirty="0">
                <a:latin typeface="Calibri" charset="0"/>
              </a:rPr>
              <a:t>’</a:t>
            </a:r>
            <a:r>
              <a:rPr lang="en-US" sz="2000" dirty="0">
                <a:latin typeface="Calibri" charset="0"/>
              </a:rPr>
              <a:t>s files</a:t>
            </a:r>
          </a:p>
          <a:p>
            <a:pPr lvl="1"/>
            <a:r>
              <a:rPr lang="en-US" sz="2000" dirty="0">
                <a:latin typeface="Calibri" charset="0"/>
              </a:rPr>
              <a:t>Controlled access</a:t>
            </a:r>
          </a:p>
          <a:p>
            <a:pPr lvl="2"/>
            <a:endParaRPr lang="en-US" sz="16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3530"/>
              </p:ext>
            </p:extLst>
          </p:nvPr>
        </p:nvGraphicFramePr>
        <p:xfrm>
          <a:off x="5350398" y="4628266"/>
          <a:ext cx="5257800" cy="1821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4450"/>
                <a:gridCol w="1047750"/>
                <a:gridCol w="1581150"/>
                <a:gridCol w="1314450"/>
              </a:tblGrid>
              <a:tr h="39370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Write/Delete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Execute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Owner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Group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World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5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305800" cy="5105400"/>
          </a:xfrm>
        </p:spPr>
        <p:txBody>
          <a:bodyPr rtlCol="0">
            <a:noAutofit/>
          </a:bodyPr>
          <a:lstStyle/>
          <a:p>
            <a:pPr>
              <a:buFont typeface="Wingdings" charset="2"/>
              <a:buChar char="q"/>
              <a:defRPr/>
            </a:pPr>
            <a:r>
              <a:rPr lang="en-US" sz="2400" dirty="0"/>
              <a:t>Directory: Named collection of files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dirty="0"/>
              <a:t>Why do we need directories: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2000" dirty="0"/>
              <a:t>Organizational purposes for the user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Directory tree</a:t>
            </a:r>
            <a:r>
              <a:rPr lang="en-US" sz="2400" dirty="0"/>
              <a:t>: A structure showing the nested directory organization of the file system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Root directory:</a:t>
            </a:r>
            <a:r>
              <a:rPr lang="en-US" sz="2400" dirty="0"/>
              <a:t> The directory at the topmost level in which all others are contained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Working directory:</a:t>
            </a:r>
            <a:r>
              <a:rPr lang="en-US" sz="2400" dirty="0"/>
              <a:t> The currently active subdirectory</a:t>
            </a:r>
          </a:p>
          <a:p>
            <a:pPr>
              <a:buFont typeface="Wingdings" charset="2"/>
              <a:buChar char="q"/>
              <a:defRPr/>
            </a:pPr>
            <a:r>
              <a:rPr lang="en-US" sz="2400" dirty="0"/>
              <a:t>Cannot have two files with the same name under one subdirectory/folder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Directory Trees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244" name="Group 143"/>
          <p:cNvGrpSpPr>
            <a:grpSpLocks/>
          </p:cNvGrpSpPr>
          <p:nvPr/>
        </p:nvGrpSpPr>
        <p:grpSpPr bwMode="auto">
          <a:xfrm>
            <a:off x="2362200" y="1524001"/>
            <a:ext cx="8441038" cy="5199989"/>
            <a:chOff x="381000" y="1143000"/>
            <a:chExt cx="8839200" cy="5607747"/>
          </a:xfrm>
        </p:grpSpPr>
        <p:sp>
          <p:nvSpPr>
            <p:cNvPr id="77" name="TextBox 76"/>
            <p:cNvSpPr txBox="1"/>
            <p:nvPr/>
          </p:nvSpPr>
          <p:spPr>
            <a:xfrm>
              <a:off x="4800600" y="6476920"/>
              <a:ext cx="1066800" cy="2738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accent1"/>
                  </a:solidFill>
                </a:rPr>
                <a:t>Notes.doc</a:t>
              </a:r>
            </a:p>
          </p:txBody>
        </p:sp>
        <p:grpSp>
          <p:nvGrpSpPr>
            <p:cNvPr id="10250" name="Group 135"/>
            <p:cNvGrpSpPr>
              <a:grpSpLocks/>
            </p:cNvGrpSpPr>
            <p:nvPr/>
          </p:nvGrpSpPr>
          <p:grpSpPr bwMode="auto">
            <a:xfrm>
              <a:off x="381000" y="1143000"/>
              <a:ext cx="8839200" cy="5486318"/>
              <a:chOff x="762000" y="1143000"/>
              <a:chExt cx="8839200" cy="5486318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153400" y="3124169"/>
                <a:ext cx="1447800" cy="273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accent1"/>
                    </a:solidFill>
                  </a:rPr>
                  <a:t>Powerpoint.exe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153400" y="3428966"/>
                <a:ext cx="1066800" cy="273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accent1"/>
                    </a:solidFill>
                  </a:rPr>
                  <a:t>WinWord.exe</a:t>
                </a:r>
              </a:p>
            </p:txBody>
          </p:sp>
          <p:grpSp>
            <p:nvGrpSpPr>
              <p:cNvPr id="10253" name="Group 134"/>
              <p:cNvGrpSpPr>
                <a:grpSpLocks/>
              </p:cNvGrpSpPr>
              <p:nvPr/>
            </p:nvGrpSpPr>
            <p:grpSpPr bwMode="auto">
              <a:xfrm>
                <a:off x="762000" y="1143000"/>
                <a:ext cx="7696200" cy="5486318"/>
                <a:chOff x="762000" y="1143000"/>
                <a:chExt cx="7696200" cy="548631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219200" y="1523994"/>
                  <a:ext cx="60198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1104902" y="1638293"/>
                  <a:ext cx="22859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7124702" y="1638293"/>
                  <a:ext cx="22859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4152903" y="1562094"/>
                  <a:ext cx="38099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60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038600" y="1143000"/>
                  <a:ext cx="609601" cy="298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200">
                      <a:solidFill>
                        <a:schemeClr val="accent1"/>
                      </a:solidFill>
                    </a:rPr>
                    <a:t>C:\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62000" y="1752592"/>
                  <a:ext cx="1066799" cy="2987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WINDOWS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733800" y="1752591"/>
                  <a:ext cx="1143000" cy="4978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My Documents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705600" y="1752591"/>
                  <a:ext cx="1143000" cy="2987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Programs</a:t>
                  </a: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3429013" y="2895574"/>
                  <a:ext cx="16763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0800000">
                  <a:off x="4267200" y="373376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819424" y="4267153"/>
                  <a:ext cx="320035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0800000">
                  <a:off x="4419600" y="2666977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0800000">
                  <a:off x="4419600" y="2819375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4419600" y="3352767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0800000">
                  <a:off x="4419600" y="4267153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0800000">
                  <a:off x="4419600" y="586732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4572000" y="2412729"/>
                  <a:ext cx="1371602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directions.txt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571999" y="2666977"/>
                  <a:ext cx="2362199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landscape.jpg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572000" y="3200369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Downloads</a:t>
                  </a: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4724403" y="3657562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953000" y="388615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4953002" y="3886159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5105400" y="4038557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5105400" y="373376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5257800" y="3581364"/>
                  <a:ext cx="1066800" cy="2738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landscape.jpg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257800" y="3886159"/>
                  <a:ext cx="1447799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Terminator2.mov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572000" y="4114756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Letters</a:t>
                  </a: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4648203" y="4571949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4876800" y="4800545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4724405" y="4724346"/>
                  <a:ext cx="60959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0800000">
                  <a:off x="5029200" y="441955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0800000">
                  <a:off x="5029200" y="5029142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5181600" y="4267153"/>
                  <a:ext cx="1295399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cancelMag.doc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181600" y="4876744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Applications</a:t>
                  </a: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5448302" y="5219639"/>
                  <a:ext cx="22859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5562600" y="5333937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5562602" y="5333937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0800000">
                  <a:off x="5715000" y="5181540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5715000" y="5486335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5867400" y="5029142"/>
                  <a:ext cx="10668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calState.doc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867400" y="5333937"/>
                  <a:ext cx="10668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umass.doc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572000" y="5791131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CS105</a:t>
                  </a:r>
                  <a:endParaRPr lang="en-US" sz="105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4648203" y="6248324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0800000">
                  <a:off x="4876800" y="6476920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4876802" y="6476920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0800000">
                  <a:off x="5029200" y="6324523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0800000">
                  <a:off x="5029200" y="6629318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>
                  <a:off x="5181599" y="6172125"/>
                  <a:ext cx="1219200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homework.doc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647709" y="2628878"/>
                  <a:ext cx="114298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0800000">
                  <a:off x="1219200" y="320036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6400813" y="2895574"/>
                  <a:ext cx="16763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0800000">
                  <a:off x="7239000" y="373376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495313" y="3314668"/>
                  <a:ext cx="175257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1371600" y="243838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0800000">
                  <a:off x="1371600" y="4190954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1371600" y="320036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1524000" y="2285983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Calc.exe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524000" y="3047972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Drivers</a:t>
                  </a: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1600203" y="3505165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0800000">
                  <a:off x="1828800" y="373376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1828802" y="3733761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0800000">
                  <a:off x="1981200" y="388615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0800000">
                  <a:off x="1981200" y="3581364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/>
                <p:cNvSpPr txBox="1"/>
                <p:nvPr/>
              </p:nvSpPr>
              <p:spPr>
                <a:xfrm>
                  <a:off x="2133600" y="3428966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E55IC.ICM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133600" y="3733760"/>
                  <a:ext cx="1142998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ATNS2XX.DL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1524000" y="4038557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System</a:t>
                  </a:r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1600203" y="4495750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1828800" y="4724346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1638305" y="4762446"/>
                  <a:ext cx="68579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0800000">
                  <a:off x="1981200" y="441955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0800000">
                  <a:off x="1981200" y="4724346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0800000">
                  <a:off x="1981200" y="510534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2133600" y="4267153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3dMaze.scr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133600" y="4571949"/>
                  <a:ext cx="9906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adobep4.hlp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133599" y="4952943"/>
                  <a:ext cx="1219200" cy="2738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1"/>
                      </a:solidFill>
                    </a:rPr>
                    <a:t>QTImage.qtx</a:t>
                  </a:r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6515113" y="3771861"/>
                  <a:ext cx="175257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>
                  <a:off x="7391400" y="2895574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0800000">
                  <a:off x="7391400" y="4648148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7543800" y="2743176"/>
                  <a:ext cx="9144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MS Office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7543800" y="4495750"/>
                  <a:ext cx="914400" cy="27382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05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WinZip</a:t>
                  </a: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7620003" y="3200369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0800000">
                  <a:off x="7848600" y="3428966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7848602" y="3428966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0800000">
                  <a:off x="8001000" y="3581364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0800000">
                  <a:off x="8001000" y="3276568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7543803" y="5029142"/>
                  <a:ext cx="45719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0800000">
                  <a:off x="7772400" y="5257739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7772402" y="5257739"/>
                  <a:ext cx="3047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0800000">
                  <a:off x="7924800" y="5410136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0800000">
                  <a:off x="7924800" y="5105341"/>
                  <a:ext cx="1524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/>
              <p:cNvSpPr txBox="1"/>
              <p:nvPr/>
            </p:nvSpPr>
            <p:spPr>
              <a:xfrm>
                <a:off x="8077199" y="4952943"/>
                <a:ext cx="1066800" cy="273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accent1"/>
                    </a:solidFill>
                  </a:rPr>
                  <a:t>WinZip32.exe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077199" y="5257739"/>
                <a:ext cx="1066800" cy="2738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accent1"/>
                    </a:solidFill>
                  </a:rPr>
                  <a:t>whatsnew.txt</a:t>
                </a:r>
              </a:p>
            </p:txBody>
          </p:sp>
        </p:grpSp>
      </p:grpSp>
      <p:cxnSp>
        <p:nvCxnSpPr>
          <p:cNvPr id="138" name="Straight Arrow Connector 137"/>
          <p:cNvCxnSpPr/>
          <p:nvPr/>
        </p:nvCxnSpPr>
        <p:spPr>
          <a:xfrm rot="10800000">
            <a:off x="5867400" y="1674812"/>
            <a:ext cx="1371600" cy="158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239000" y="1458912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Root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9420654" y="2550177"/>
            <a:ext cx="691292" cy="341763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9784491" y="2171854"/>
            <a:ext cx="1447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Sub Directory</a:t>
            </a:r>
          </a:p>
        </p:txBody>
      </p:sp>
    </p:spTree>
    <p:extLst>
      <p:ext uri="{BB962C8B-B14F-4D97-AF65-F5344CB8AC3E}">
        <p14:creationId xmlns:p14="http://schemas.microsoft.com/office/powerpoint/2010/main" val="20969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accent2"/>
                </a:solidFill>
                <a:latin typeface="Calibri" charset="0"/>
              </a:rPr>
              <a:t>Path names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charset="0"/>
              </a:rPr>
              <a:t>To use a particular file, you have to indicate their path:</a:t>
            </a:r>
          </a:p>
          <a:p>
            <a:pPr lvl="1"/>
            <a:r>
              <a:rPr lang="en-US" sz="2200" dirty="0">
                <a:latin typeface="Calibri" charset="0"/>
              </a:rPr>
              <a:t>Mouse clicks – graphical interface of the OS</a:t>
            </a:r>
          </a:p>
          <a:p>
            <a:pPr lvl="1"/>
            <a:r>
              <a:rPr lang="en-US" sz="2200" dirty="0">
                <a:latin typeface="Calibri" charset="0"/>
              </a:rPr>
              <a:t>Text designation of the location of the file on disk which called a </a:t>
            </a:r>
            <a:r>
              <a:rPr lang="en-US" sz="2200" b="1" dirty="0">
                <a:solidFill>
                  <a:srgbClr val="953735"/>
                </a:solidFill>
                <a:latin typeface="Calibri" charset="0"/>
              </a:rPr>
              <a:t>path</a:t>
            </a:r>
            <a:endParaRPr lang="en-US" sz="2200" dirty="0">
              <a:latin typeface="Calibri" charset="0"/>
            </a:endParaRPr>
          </a:p>
          <a:p>
            <a:r>
              <a:rPr lang="en-US" sz="2200" b="1" dirty="0">
                <a:solidFill>
                  <a:srgbClr val="953735"/>
                </a:solidFill>
                <a:latin typeface="Calibri" charset="0"/>
              </a:rPr>
              <a:t>Absolute path</a:t>
            </a:r>
            <a:r>
              <a:rPr lang="en-US" sz="2200" dirty="0">
                <a:latin typeface="Calibri" charset="0"/>
              </a:rPr>
              <a:t>: A path that begins at the root and lists all successive directories</a:t>
            </a:r>
          </a:p>
          <a:p>
            <a:pPr lvl="1"/>
            <a:r>
              <a:rPr lang="en-US" sz="1900" dirty="0">
                <a:latin typeface="Calibri" charset="0"/>
              </a:rPr>
              <a:t>Example: </a:t>
            </a:r>
            <a:r>
              <a:rPr lang="en-US" sz="1500" dirty="0">
                <a:latin typeface="Courier New" charset="0"/>
                <a:cs typeface="Courier New" charset="0"/>
              </a:rPr>
              <a:t>C:\My Documents\Downloads\Terminator2.mov</a:t>
            </a:r>
          </a:p>
          <a:p>
            <a:r>
              <a:rPr lang="en-US" sz="2200" b="1" dirty="0">
                <a:solidFill>
                  <a:srgbClr val="953735"/>
                </a:solidFill>
                <a:latin typeface="Calibri" charset="0"/>
              </a:rPr>
              <a:t>Relative path</a:t>
            </a:r>
            <a:r>
              <a:rPr lang="en-US" sz="2200" dirty="0">
                <a:latin typeface="Calibri" charset="0"/>
              </a:rPr>
              <a:t>: A path that begins in the current working directory</a:t>
            </a:r>
          </a:p>
          <a:p>
            <a:pPr lvl="1"/>
            <a:r>
              <a:rPr lang="en-US" sz="1900" dirty="0">
                <a:latin typeface="Calibri" charset="0"/>
                <a:cs typeface="Courier New" charset="0"/>
              </a:rPr>
              <a:t>Example: Current working directory: </a:t>
            </a:r>
            <a:r>
              <a:rPr lang="en-US" sz="1500" dirty="0">
                <a:latin typeface="Courier New" charset="0"/>
                <a:cs typeface="Courier New" charset="0"/>
              </a:rPr>
              <a:t>C:\My Documents\Letters</a:t>
            </a:r>
            <a:endParaRPr lang="en-US" sz="1900" dirty="0">
              <a:latin typeface="Courier New" charset="0"/>
              <a:cs typeface="Courier New" charset="0"/>
            </a:endParaRPr>
          </a:p>
          <a:p>
            <a:pPr lvl="2"/>
            <a:r>
              <a:rPr lang="en-US" sz="1500" dirty="0">
                <a:latin typeface="Calibri" charset="0"/>
                <a:cs typeface="Courier New" charset="0"/>
              </a:rPr>
              <a:t>Access </a:t>
            </a:r>
            <a:r>
              <a:rPr lang="en-US" sz="1500" dirty="0" err="1">
                <a:latin typeface="Courier New" charset="0"/>
                <a:cs typeface="Courier New" charset="0"/>
              </a:rPr>
              <a:t>umass.doc</a:t>
            </a:r>
            <a:r>
              <a:rPr lang="en-US" sz="1500" dirty="0">
                <a:latin typeface="Calibri" charset="0"/>
                <a:cs typeface="Courier New" charset="0"/>
              </a:rPr>
              <a:t>:  </a:t>
            </a:r>
            <a:r>
              <a:rPr lang="en-US" sz="1500" dirty="0">
                <a:latin typeface="Courier New" charset="0"/>
                <a:cs typeface="Courier New" charset="0"/>
              </a:rPr>
              <a:t>Applications\</a:t>
            </a:r>
            <a:r>
              <a:rPr lang="en-US" sz="1500" dirty="0" err="1">
                <a:latin typeface="Courier New" charset="0"/>
                <a:cs typeface="Courier New" charset="0"/>
              </a:rPr>
              <a:t>umass.doc</a:t>
            </a:r>
            <a:endParaRPr lang="en-US" sz="1500" dirty="0">
              <a:latin typeface="Courier New" charset="0"/>
              <a:cs typeface="Courier New" charset="0"/>
            </a:endParaRPr>
          </a:p>
          <a:p>
            <a:r>
              <a:rPr lang="en-US" sz="2200" dirty="0">
                <a:latin typeface="Calibri" charset="0"/>
              </a:rPr>
              <a:t>Working our way back up: (..) Parent directory (.) current directory</a:t>
            </a:r>
          </a:p>
          <a:p>
            <a:pPr lvl="1"/>
            <a:r>
              <a:rPr lang="en-US" sz="1900" dirty="0">
                <a:latin typeface="Calibri" charset="0"/>
              </a:rPr>
              <a:t>Example: </a:t>
            </a:r>
            <a:r>
              <a:rPr lang="en-US" sz="1500" dirty="0">
                <a:latin typeface="Courier New" charset="0"/>
                <a:cs typeface="Courier New" charset="0"/>
              </a:rPr>
              <a:t>..\</a:t>
            </a:r>
            <a:r>
              <a:rPr lang="en-US" sz="1500" dirty="0" err="1">
                <a:latin typeface="Courier New" charset="0"/>
                <a:cs typeface="Courier New" charset="0"/>
              </a:rPr>
              <a:t>landscape.jpg</a:t>
            </a:r>
            <a:endParaRPr lang="en-US" sz="1500" dirty="0">
              <a:latin typeface="Calibri" charset="0"/>
            </a:endParaRPr>
          </a:p>
          <a:p>
            <a:pPr lvl="1"/>
            <a:r>
              <a:rPr lang="en-US" sz="1500" dirty="0">
                <a:latin typeface="Courier New" charset="0"/>
                <a:cs typeface="Courier New" charset="0"/>
              </a:rPr>
              <a:t>..\..\Programs\WinZip\</a:t>
            </a:r>
            <a:r>
              <a:rPr lang="en-US" sz="1500" dirty="0" err="1">
                <a:latin typeface="Courier New" charset="0"/>
                <a:cs typeface="Courier New" charset="0"/>
              </a:rPr>
              <a:t>whatsnew.txt</a:t>
            </a:r>
            <a:endParaRPr lang="en-US" sz="1500" dirty="0">
              <a:latin typeface="Courier New" charset="0"/>
              <a:cs typeface="Courier New" charset="0"/>
            </a:endParaRPr>
          </a:p>
          <a:p>
            <a:endParaRPr lang="en-US" sz="22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03910"/>
            <a:ext cx="9144000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852"/>
            <a:ext cx="9144000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38392"/>
            <a:ext cx="9144000" cy="1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Market Share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340" y="4800600"/>
            <a:ext cx="2215661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00201"/>
            <a:ext cx="6705600" cy="40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Market Share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://static.seekingalpha.com/uploads/2010/2/23/saupload_mobile_os_market_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516698"/>
            <a:ext cx="587692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089400"/>
            <a:ext cx="3978806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1" y="4013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0967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20700" indent="-457200"/>
            <a:r>
              <a:rPr lang="en-US" b="1" dirty="0">
                <a:solidFill>
                  <a:srgbClr val="3333FF"/>
                </a:solidFill>
                <a:latin typeface="Arial" charset="0"/>
              </a:rPr>
              <a:t>Application 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</a:rPr>
              <a:t>software</a:t>
            </a:r>
            <a:r>
              <a:rPr lang="en-US" dirty="0" smtClean="0">
                <a:latin typeface="Arial" charset="0"/>
              </a:rPr>
              <a:t>: Software </a:t>
            </a:r>
            <a:r>
              <a:rPr lang="en-US" dirty="0">
                <a:latin typeface="Arial" charset="0"/>
              </a:rPr>
              <a:t>written to address specific </a:t>
            </a:r>
            <a:r>
              <a:rPr lang="en-US" dirty="0" smtClean="0">
                <a:latin typeface="Arial" charset="0"/>
              </a:rPr>
              <a:t>needs- to </a:t>
            </a:r>
            <a:r>
              <a:rPr lang="en-US" dirty="0">
                <a:latin typeface="Arial" charset="0"/>
              </a:rPr>
              <a:t>solve problems in the real world</a:t>
            </a:r>
          </a:p>
          <a:p>
            <a:pPr marL="520700" indent="-457200"/>
            <a:r>
              <a:rPr lang="en-US" b="1" dirty="0">
                <a:solidFill>
                  <a:srgbClr val="3333FF"/>
                </a:solidFill>
                <a:latin typeface="Arial" charset="0"/>
              </a:rPr>
              <a:t>System </a:t>
            </a:r>
            <a:r>
              <a:rPr lang="en-US" b="1" dirty="0" smtClean="0">
                <a:solidFill>
                  <a:srgbClr val="3333FF"/>
                </a:solidFill>
                <a:latin typeface="Arial" charset="0"/>
              </a:rPr>
              <a:t>software</a:t>
            </a:r>
            <a:r>
              <a:rPr lang="en-US" dirty="0" smtClean="0">
                <a:latin typeface="Arial" charset="0"/>
              </a:rPr>
              <a:t>: Software </a:t>
            </a:r>
            <a:r>
              <a:rPr lang="en-US" dirty="0">
                <a:latin typeface="Arial" charset="0"/>
              </a:rPr>
              <a:t>that manages a computer system </a:t>
            </a:r>
            <a:r>
              <a:rPr lang="en-US" dirty="0" smtClean="0">
                <a:latin typeface="Arial" charset="0"/>
              </a:rPr>
              <a:t>and interact with hardware</a:t>
            </a:r>
          </a:p>
          <a:p>
            <a:pPr marL="520700" indent="-457200"/>
            <a:r>
              <a:rPr lang="en-US" b="1" dirty="0" smtClean="0">
                <a:solidFill>
                  <a:srgbClr val="3333FF"/>
                </a:solidFill>
                <a:latin typeface="Arial" charset="0"/>
              </a:rPr>
              <a:t>OS: </a:t>
            </a:r>
            <a:r>
              <a:rPr lang="en-US" dirty="0" smtClean="0">
                <a:latin typeface="Arial" charset="0"/>
              </a:rPr>
              <a:t>System software that 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</a:rPr>
              <a:t>manages computer resources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</a:rPr>
              <a:t>provides an interface</a:t>
            </a:r>
            <a:r>
              <a:rPr lang="en-US" dirty="0" smtClean="0">
                <a:latin typeface="Arial" charset="0"/>
              </a:rPr>
              <a:t> for system interaction</a:t>
            </a:r>
          </a:p>
          <a:p>
            <a:pPr marL="520700" indent="-457200"/>
            <a:endParaRPr lang="en-US" sz="32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6209270" y="1309817"/>
            <a:ext cx="3962400" cy="3962400"/>
            <a:chOff x="5791200" y="1676400"/>
            <a:chExt cx="3200400" cy="3505200"/>
          </a:xfrm>
        </p:grpSpPr>
        <p:sp>
          <p:nvSpPr>
            <p:cNvPr id="9" name="Rectangle 8"/>
            <p:cNvSpPr/>
            <p:nvPr/>
          </p:nvSpPr>
          <p:spPr>
            <a:xfrm>
              <a:off x="7239000" y="1676400"/>
              <a:ext cx="1676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Human Users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2362200"/>
              <a:ext cx="21336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3124200"/>
              <a:ext cx="30480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3962400"/>
              <a:ext cx="23622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4800600"/>
              <a:ext cx="1676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Hardware</a:t>
              </a:r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7467600" y="2057400"/>
              <a:ext cx="152400" cy="304800"/>
            </a:xfrm>
            <a:prstGeom prst="up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8534400" y="2057400"/>
              <a:ext cx="228600" cy="1066800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8458200" y="3505200"/>
              <a:ext cx="228600" cy="1295400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7467600" y="2743200"/>
              <a:ext cx="228600" cy="3810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6629400" y="3505200"/>
              <a:ext cx="228600" cy="4572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7543800" y="4343400"/>
              <a:ext cx="228600" cy="4572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57242" y="626021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1866" y="6260219"/>
            <a:ext cx="200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Operating 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67158" y="6260219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Other system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046 L 5.55112E-17 0.00023 C 0.00404 -0.00393 0.00859 -0.00671 0.01237 -0.01111 C 0.01914 -0.01875 0.025 -0.0287 0.03164 -0.03634 C 0.06081 -0.07014 0.02734 -0.03032 0.0569 -0.06921 C 0.11654 -0.14814 0.06185 -0.0699 0.09688 -0.12592 C 0.15521 -0.21898 0.0901 -0.11365 0.13333 -0.17847 C 0.15951 -0.21782 0.15117 -0.20764 0.17096 -0.24074 C 0.17513 -0.24745 0.18034 -0.25277 0.18346 -0.26064 C 0.18698 -0.26921 0.19023 -0.27801 0.19375 -0.28634 C 0.19583 -0.2912 0.19857 -0.2956 0.20052 -0.30092 C 0.20703 -0.31689 0.21263 -0.33379 0.21888 -0.35 C 0.22201 -0.3581 0.22617 -0.36527 0.2293 -0.37361 C 0.24349 -0.41412 0.23555 -0.39305 0.25768 -0.44467 C 0.26029 -0.45092 0.27682 -0.48912 0.2793 -0.49398 C 0.29974 -0.5331 0.26589 -0.46713 0.29193 -0.52314 C 0.29688 -0.53379 0.30794 -0.55416 0.30794 -0.55393 C 0.3082 -0.55602 0.30924 -0.55764 0.30924 -0.55949 C 0.30924 -0.56597 0.30612 -0.56736 0.30339 -0.5706 C 0.29414 -0.59236 0.30378 -0.57106 0.29323 -0.59051 C 0.29206 -0.59213 0.29076 -0.59375 0.29076 -0.59583 L 0.29323 -0.5993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-2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46 L -1.45833E-6 0.00023 L 0.00443 -0.02314 C 0.00469 -0.025 0.00508 -0.02662 0.00534 -0.02847 C 0.00599 -0.03148 0.00612 -0.03379 0.00664 -0.03611 C 0.00716 -0.03865 0.0082 -0.04097 0.00899 -0.04375 L 0.0099 -0.05509 L 0.01237 -0.06643 L 0.08659 -0.47523 " pathEditMode="relative" rAng="0" ptsTypes="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23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393 L -8.33333E-7 -0.00347 C -0.00169 -0.0125 -0.00325 -0.02083 -0.00482 -0.02939 C -0.00768 -0.04791 -0.00638 -0.04652 -0.01042 -0.06597 C -0.01133 -0.07037 -0.01276 -0.0743 -0.0138 -0.0787 C -0.01549 -0.08588 -0.0168 -0.09328 -0.01836 -0.10046 C -0.02122 -0.11319 -0.02747 -0.13819 -0.03099 -0.14977 C -0.03333 -0.15787 -0.03646 -0.16551 -0.03893 -0.17338 C -0.04114 -0.18055 -0.04232 -0.18842 -0.04466 -0.19537 C -0.04557 -0.19814 -0.06562 -0.24861 -0.06849 -0.25555 C -0.07122 -0.2618 -0.07357 -0.26805 -0.07656 -0.27361 C -0.07851 -0.27731 -0.0806 -0.28078 -0.08229 -0.28472 C -0.0832 -0.28703 -0.08346 -0.29004 -0.0845 -0.29189 C -0.08581 -0.29421 -0.08763 -0.2956 -0.08906 -0.29745 C -0.09023 -0.29861 -0.09128 -0.3 -0.09258 -0.30092 C -0.097 -0.30463 -0.09779 -0.30439 -0.10169 -0.30671 C -0.10364 -0.30787 -0.10547 -0.30902 -0.10742 -0.31018 C -0.11146 -0.31273 -0.11094 -0.31134 -0.11536 -0.31574 C -0.11771 -0.31782 -0.11992 -0.32037 -0.12226 -0.32314 L -0.12565 -0.32662 C -0.1263 -0.32847 -0.12695 -0.33055 -0.12799 -0.33217 C -0.13516 -0.34213 -0.13463 -0.33472 -0.13463 -0.340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91" y="337932"/>
            <a:ext cx="7886700" cy="1325563"/>
          </a:xfrm>
        </p:spPr>
        <p:txBody>
          <a:bodyPr/>
          <a:lstStyle/>
          <a:p>
            <a:r>
              <a:rPr lang="en-US" dirty="0" smtClean="0"/>
              <a:t>Software 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29467" y="2416934"/>
            <a:ext cx="3886200" cy="2560845"/>
          </a:xfrm>
        </p:spPr>
        <p:txBody>
          <a:bodyPr>
            <a:normAutofit/>
          </a:bodyPr>
          <a:lstStyle/>
          <a:p>
            <a:pPr marL="520700" indent="-457200"/>
            <a:r>
              <a:rPr lang="en-US" dirty="0"/>
              <a:t>Microsoft office</a:t>
            </a:r>
          </a:p>
          <a:p>
            <a:pPr marL="520700" indent="-457200"/>
            <a:r>
              <a:rPr lang="en-US" dirty="0"/>
              <a:t>Windows 7</a:t>
            </a:r>
          </a:p>
          <a:p>
            <a:pPr marL="520700" indent="-457200"/>
            <a:r>
              <a:rPr lang="en-US" dirty="0"/>
              <a:t>Driver</a:t>
            </a:r>
          </a:p>
          <a:p>
            <a:pPr marL="520700" indent="-457200"/>
            <a:r>
              <a:rPr lang="en-US" dirty="0"/>
              <a:t>Compiler</a:t>
            </a:r>
          </a:p>
          <a:p>
            <a:pPr marL="520700" indent="-457200"/>
            <a:endParaRPr lang="en-US" sz="32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FFC262-BC95-4665-B8D2-69DA9D937F1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852288" y="1399486"/>
            <a:ext cx="3962400" cy="3962400"/>
            <a:chOff x="5791200" y="1676400"/>
            <a:chExt cx="3200400" cy="3505200"/>
          </a:xfrm>
        </p:grpSpPr>
        <p:sp>
          <p:nvSpPr>
            <p:cNvPr id="9" name="Rectangle 8"/>
            <p:cNvSpPr/>
            <p:nvPr/>
          </p:nvSpPr>
          <p:spPr>
            <a:xfrm>
              <a:off x="7239000" y="1676400"/>
              <a:ext cx="1676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Human Users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2362200"/>
              <a:ext cx="21336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Application Software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3124200"/>
              <a:ext cx="30480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Operating System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3962400"/>
              <a:ext cx="23622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Other system software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200" y="4800600"/>
              <a:ext cx="1676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Hardware</a:t>
              </a:r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7467600" y="2057400"/>
              <a:ext cx="152400" cy="304800"/>
            </a:xfrm>
            <a:prstGeom prst="up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8534400" y="2057400"/>
              <a:ext cx="228600" cy="1066800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8458200" y="3505200"/>
              <a:ext cx="228600" cy="1295400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7467600" y="2743200"/>
              <a:ext cx="228600" cy="3810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6629400" y="3505200"/>
              <a:ext cx="228600" cy="4572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7543800" y="4343400"/>
              <a:ext cx="228600" cy="457200"/>
            </a:xfrm>
            <a:prstGeom prst="upDownArrow">
              <a:avLst>
                <a:gd name="adj1" fmla="val 36440"/>
                <a:gd name="adj2" fmla="val 4661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15440" y="5334000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have more than one OS?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5440" y="6115325"/>
            <a:ext cx="591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Windows version Microsoft office be used in Linux?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5440" y="5745993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does the computer store the boot information?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964" y="2645190"/>
            <a:ext cx="30384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y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ng" id="{B30607C9-2A54-4782-94A1-44B5B44E380F}" vid="{2EC80BA4-3D16-4F10-A131-4BB6D8BF74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yang</Template>
  <TotalTime>298</TotalTime>
  <Words>1506</Words>
  <Application>Microsoft Office PowerPoint</Application>
  <PresentationFormat>Widescreen</PresentationFormat>
  <Paragraphs>328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Georgia</vt:lpstr>
      <vt:lpstr>Wingdings</vt:lpstr>
      <vt:lpstr>yang</vt:lpstr>
      <vt:lpstr>Introduction to  Operation System  </vt:lpstr>
      <vt:lpstr>Outline</vt:lpstr>
      <vt:lpstr>PowerPoint Presentation</vt:lpstr>
      <vt:lpstr>PowerPoint Presentation</vt:lpstr>
      <vt:lpstr>Mac OS</vt:lpstr>
      <vt:lpstr>OS Market Share</vt:lpstr>
      <vt:lpstr>OS Market Share</vt:lpstr>
      <vt:lpstr>What is an OS?</vt:lpstr>
      <vt:lpstr>Software type</vt:lpstr>
      <vt:lpstr>Resource Management</vt:lpstr>
      <vt:lpstr>CPU Scheduling</vt:lpstr>
      <vt:lpstr>First come first served (FCFS)</vt:lpstr>
      <vt:lpstr>Shortest job first (SJF)</vt:lpstr>
      <vt:lpstr>Round Robin (RR)</vt:lpstr>
      <vt:lpstr>Performance characteristics</vt:lpstr>
      <vt:lpstr>File Systems</vt:lpstr>
      <vt:lpstr>File Attributes</vt:lpstr>
      <vt:lpstr>File Operations</vt:lpstr>
      <vt:lpstr>File Access</vt:lpstr>
      <vt:lpstr>File Protection</vt:lpstr>
      <vt:lpstr>Directories</vt:lpstr>
      <vt:lpstr>Directory Trees </vt:lpstr>
      <vt:lpstr>Path names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Mu</dc:creator>
  <cp:lastModifiedBy>Yang Mu</cp:lastModifiedBy>
  <cp:revision>12</cp:revision>
  <dcterms:created xsi:type="dcterms:W3CDTF">2014-03-25T16:17:51Z</dcterms:created>
  <dcterms:modified xsi:type="dcterms:W3CDTF">2014-03-25T23:22:12Z</dcterms:modified>
</cp:coreProperties>
</file>