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78" r:id="rId3"/>
    <p:sldId id="258" r:id="rId4"/>
    <p:sldId id="259" r:id="rId5"/>
    <p:sldId id="277" r:id="rId6"/>
    <p:sldId id="27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6A029-D63F-4A91-AD41-D59C0B925435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CC103-39D5-44DC-8479-E873625AC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92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6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F854E509-ACD0-49AB-808F-07EAF067EA1D}" type="slidenum">
              <a:rPr lang="en-US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52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58AEF526-C830-493E-A069-400840FFE35F}" type="slidenum">
              <a:rPr kumimoji="0" lang="en-US" sz="1200">
                <a:latin typeface="Times New Roman" charset="0"/>
              </a:rPr>
              <a:pPr algn="r" eaLnBrk="1" hangingPunct="1"/>
              <a:t>14</a:t>
            </a:fld>
            <a:endParaRPr kumimoji="0"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302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ADB3AE78-D286-4BF6-9508-133A20C53702}" type="slidenum">
              <a:rPr kumimoji="0" lang="en-US" sz="1200">
                <a:latin typeface="Times New Roman" charset="0"/>
              </a:rPr>
              <a:pPr algn="r" eaLnBrk="1" hangingPunct="1"/>
              <a:t>15</a:t>
            </a:fld>
            <a:endParaRPr kumimoji="0"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45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3889ACC0-73F0-4AEC-B536-59EC91AD32A9}" type="slidenum">
              <a:rPr kumimoji="0" lang="en-US" sz="1200">
                <a:latin typeface="Times New Roman" charset="0"/>
              </a:rPr>
              <a:pPr algn="r" eaLnBrk="1" hangingPunct="1"/>
              <a:t>16</a:t>
            </a:fld>
            <a:endParaRPr kumimoji="0"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12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2D406338-2DF9-40B2-985F-8760FD625CDB}" type="slidenum">
              <a:rPr kumimoji="0" lang="en-US" sz="1200">
                <a:latin typeface="Times New Roman" charset="0"/>
              </a:rPr>
              <a:pPr algn="r" eaLnBrk="1" hangingPunct="1"/>
              <a:t>17</a:t>
            </a:fld>
            <a:endParaRPr kumimoji="0"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586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22868629-AF7A-4BB6-B1A4-5DC039405AB3}" type="slidenum">
              <a:rPr kumimoji="0" lang="en-US" sz="1200">
                <a:latin typeface="Times New Roman" charset="0"/>
              </a:rPr>
              <a:pPr algn="r" eaLnBrk="1" hangingPunct="1"/>
              <a:t>18</a:t>
            </a:fld>
            <a:endParaRPr kumimoji="0"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7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E635D7-9086-4139-A055-DD53A9B7F8C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057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Instructions are the heart and soul of any algorithms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4555F6-2463-4E15-8216-58486D6E186B}" type="slidenum">
              <a:rPr lang="en-US">
                <a:latin typeface="Calibri" pitchFamily="34" charset="0"/>
              </a:rPr>
              <a:pPr eaLnBrk="1" hangingPunct="1"/>
              <a:t>20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0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Instructions are the heart and soul of any algorithms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C3AE86-CF7A-4B2B-972E-F6FC938B144C}" type="slidenum">
              <a:rPr lang="en-US">
                <a:latin typeface="Calibri" pitchFamily="34" charset="0"/>
              </a:rPr>
              <a:pPr eaLnBrk="1" hangingPunct="1"/>
              <a:t>21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956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02F454-E644-41EE-8111-5E37E4159C8C}" type="slidenum">
              <a:rPr lang="en-US">
                <a:latin typeface="Calibri" pitchFamily="34" charset="0"/>
              </a:rPr>
              <a:pPr eaLnBrk="1" hangingPunct="1"/>
              <a:t>22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266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216BE-251E-4B26-BECE-C69EB6C3DD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3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F24B-1E7B-4D41-A71E-92C73FBBF10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35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33A4698E-7952-44A1-B09E-50F0D52B73CB}" type="slidenum">
              <a:rPr lang="en-US" altLang="zh-TW"/>
              <a:pPr eaLnBrk="1" hangingPunct="1"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9852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09CC5F31-936F-4870-B606-30C21A761873}" type="slidenum">
              <a:rPr lang="en-US" altLang="zh-TW"/>
              <a:pPr eaLnBrk="1" hangingPunct="1"/>
              <a:t>7</a:t>
            </a:fld>
            <a:endParaRPr lang="en-US" altLang="zh-TW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64841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950FD18C-FB4A-4226-94DD-04BCC40E8417}" type="slidenum">
              <a:rPr lang="en-US" altLang="zh-TW"/>
              <a:pPr eaLnBrk="1" hangingPunct="1"/>
              <a:t>8</a:t>
            </a:fld>
            <a:endParaRPr lang="en-US" altLang="zh-TW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786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399A79D9-A97E-49BC-B3BA-CA69C7FE0909}" type="slidenum">
              <a:rPr lang="en-US" altLang="zh-TW"/>
              <a:pPr eaLnBrk="1" hangingPunct="1"/>
              <a:t>9</a:t>
            </a:fld>
            <a:endParaRPr lang="en-US" altLang="zh-TW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2279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B94682E9-36F6-4E75-A7D0-48A89FBC31CA}" type="slidenum">
              <a:rPr lang="en-US" altLang="zh-TW"/>
              <a:pPr eaLnBrk="1" hangingPunct="1"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765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597C5EE7-452F-43C5-ABF3-3DF008B8F2A6}" type="slidenum">
              <a:rPr lang="en-US" altLang="zh-TW"/>
              <a:pPr eaLnBrk="1" hangingPunct="1"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4443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/>
            <a:fld id="{0D0323CC-E54F-4A6D-9664-979F2B44903D}" type="slidenum">
              <a:rPr kumimoji="0" lang="en-US" sz="1200">
                <a:latin typeface="Times New Roman" charset="0"/>
              </a:rPr>
              <a:pPr algn="r" eaLnBrk="1" hangingPunct="1"/>
              <a:t>12</a:t>
            </a:fld>
            <a:endParaRPr kumimoji="0" 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7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2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1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4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9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2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72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1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40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1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0A319-13DE-4128-9C43-13DD8773276E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7E808-0BFB-415C-8C68-6FA2F92A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/index.php?title=Applications_Development_Without_Programmers&amp;action=edit&amp;redlink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1/LampFlowchart.sv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130426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CS105 Introduction to </a:t>
            </a:r>
            <a:br>
              <a:rPr lang="en-US" sz="4000" dirty="0"/>
            </a:br>
            <a:r>
              <a:rPr lang="en-US" sz="4000" dirty="0"/>
              <a:t>Computer Concepts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Intro to programming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Yang 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4GL / 5GL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3GL offered greater power to the programmer, while 4GL open up the development environment to a wider population. (</a:t>
            </a:r>
            <a:r>
              <a:rPr lang="en-US" altLang="en-US" dirty="0" smtClean="0"/>
              <a:t>Applications Development Without Programmers</a:t>
            </a:r>
            <a:r>
              <a:rPr lang="en-US" altLang="zh-TW" dirty="0" smtClean="0"/>
              <a:t>)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en-US" altLang="zh-TW" dirty="0" smtClean="0"/>
              <a:t>Database query languages: SQL…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en-US" altLang="zh-TW" dirty="0" smtClean="0"/>
              <a:t>Data manipulation, analysis, and reporting languages: MATLAB, SPSS…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3DF97-65A6-4E9E-9519-F8C0758CCE2F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172" name="Rectangle 4">
            <a:hlinkClick r:id="rId3" tooltip="Applications Development Without Programmers (page does not exist)"/>
          </p:cNvPr>
          <p:cNvSpPr>
            <a:spLocks noChangeArrowheads="1"/>
          </p:cNvSpPr>
          <p:nvPr/>
        </p:nvSpPr>
        <p:spPr bwMode="auto">
          <a:xfrm>
            <a:off x="1524000" y="-1309"/>
            <a:ext cx="237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zh-TW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10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(3GL)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Windows Application</a:t>
            </a:r>
          </a:p>
          <a:p>
            <a:pPr lvl="1"/>
            <a:r>
              <a:rPr lang="en-US" smtClean="0"/>
              <a:t>C, C++, Java, Visual Basic, C#</a:t>
            </a:r>
          </a:p>
          <a:p>
            <a:r>
              <a:rPr lang="en-US" smtClean="0"/>
              <a:t>Web Application</a:t>
            </a:r>
          </a:p>
          <a:p>
            <a:pPr lvl="1"/>
            <a:r>
              <a:rPr lang="en-US" smtClean="0"/>
              <a:t>Server Side</a:t>
            </a:r>
          </a:p>
          <a:p>
            <a:pPr lvl="2"/>
            <a:r>
              <a:rPr lang="en-US" smtClean="0"/>
              <a:t>PHP, JSP (Java), ASP.NET (Visual Basic, C#), …</a:t>
            </a:r>
          </a:p>
          <a:p>
            <a:pPr lvl="1"/>
            <a:r>
              <a:rPr lang="en-US" smtClean="0"/>
              <a:t>Client Side</a:t>
            </a:r>
          </a:p>
          <a:p>
            <a:pPr lvl="2"/>
            <a:r>
              <a:rPr lang="en-US" smtClean="0"/>
              <a:t>JaveScript, VBScript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E7771-ECF9-4467-BA02-7C8986B21EAD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9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3E7D1-F4B5-46BA-A9D6-142C8A7F34B6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The Binary Machine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1600201"/>
            <a:ext cx="8153400" cy="4525963"/>
          </a:xfrm>
        </p:spPr>
        <p:txBody>
          <a:bodyPr/>
          <a:lstStyle/>
          <a:p>
            <a:pPr eaLnBrk="1" hangingPunct="1"/>
            <a:r>
              <a:rPr lang="en-US"/>
              <a:t>A modern computer can run programs written in JavaScript, Pascal, Visual Basic, Visual C++, etc.</a:t>
            </a:r>
          </a:p>
          <a:p>
            <a:pPr eaLnBrk="1" hangingPunct="1"/>
            <a:r>
              <a:rPr lang="en-US"/>
              <a:t>However, computers can only understand one language: the machine language it is not easy to use.</a:t>
            </a:r>
          </a:p>
          <a:p>
            <a:pPr eaLnBrk="1" hangingPunct="1"/>
            <a:r>
              <a:rPr lang="en-US"/>
              <a:t>The machine language of a Sun workstation is different from a PC (or other platform), however,  they can run the same C++ program. </a:t>
            </a:r>
          </a:p>
        </p:txBody>
      </p:sp>
    </p:spTree>
    <p:extLst>
      <p:ext uri="{BB962C8B-B14F-4D97-AF65-F5344CB8AC3E}">
        <p14:creationId xmlns:p14="http://schemas.microsoft.com/office/powerpoint/2010/main" val="382378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Two types of </a:t>
            </a:r>
            <a:r>
              <a:rPr lang="en-US" b="1" dirty="0" smtClean="0"/>
              <a:t>Translators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(3GL to 1GL)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Interpreter: </a:t>
            </a:r>
          </a:p>
          <a:p>
            <a:pPr lvl="1" eaLnBrk="1" hangingPunct="1"/>
            <a:r>
              <a:rPr lang="en-US" dirty="0"/>
              <a:t>translate and run the source code one line at a time. Easy to write and easy to find the errors in the program, but running very slow. </a:t>
            </a:r>
            <a:r>
              <a:rPr lang="en-US" dirty="0" err="1" smtClean="0"/>
              <a:t>crossplatform</a:t>
            </a:r>
            <a:endParaRPr lang="en-US" dirty="0"/>
          </a:p>
          <a:p>
            <a:pPr lvl="2" eaLnBrk="1" hangingPunct="1"/>
            <a:r>
              <a:rPr lang="en-US" dirty="0"/>
              <a:t>JavaScript, VBScript, Java, </a:t>
            </a:r>
            <a:r>
              <a:rPr lang="en-US" dirty="0" smtClean="0"/>
              <a:t>Python, </a:t>
            </a:r>
            <a:r>
              <a:rPr lang="en-US" dirty="0"/>
              <a:t>PHP, …</a:t>
            </a:r>
          </a:p>
          <a:p>
            <a:pPr eaLnBrk="1" hangingPunct="1"/>
            <a:r>
              <a:rPr lang="en-US" dirty="0"/>
              <a:t>Compiler: </a:t>
            </a:r>
          </a:p>
          <a:p>
            <a:pPr lvl="1" eaLnBrk="1" hangingPunct="1"/>
            <a:r>
              <a:rPr lang="en-US" dirty="0"/>
              <a:t>translates the source code once and for all, producing a complete machine language program. Very fast, but when the program fails, difficult to show the programmer where are the errors. </a:t>
            </a:r>
          </a:p>
          <a:p>
            <a:pPr lvl="1" eaLnBrk="1" hangingPunct="1"/>
            <a:r>
              <a:rPr lang="en-US" dirty="0"/>
              <a:t>C, C++, C#, and so on.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8378-2766-4966-8CD9-41F06015F4F1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4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96CCF-AD40-4C1D-B8AC-B74E33964486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Implement a Language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1600201"/>
            <a:ext cx="81534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Generally, the action of any translating program can be divided into three phases</a:t>
            </a:r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Scanning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Parsing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Code generation</a:t>
            </a:r>
          </a:p>
        </p:txBody>
      </p:sp>
    </p:spTree>
    <p:extLst>
      <p:ext uri="{BB962C8B-B14F-4D97-AF65-F5344CB8AC3E}">
        <p14:creationId xmlns:p14="http://schemas.microsoft.com/office/powerpoint/2010/main" val="182284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0477-EB73-4EAE-808C-9CA7F82139C8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Implement a Language - Scanning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1600201"/>
            <a:ext cx="81534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Scanning process: a long string of characters is broken into tokens.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Example: sum = a + b is broken into 5 tokens sum, =, a, +, b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 token is the smallest meaningful unit of information.</a:t>
            </a:r>
          </a:p>
        </p:txBody>
      </p:sp>
    </p:spTree>
    <p:extLst>
      <p:ext uri="{BB962C8B-B14F-4D97-AF65-F5344CB8AC3E}">
        <p14:creationId xmlns:p14="http://schemas.microsoft.com/office/powerpoint/2010/main" val="14041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9AEA-C9F7-4D54-ABDD-79F14203D483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Implement a Language - Parsing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1600201"/>
            <a:ext cx="8153400" cy="4525963"/>
          </a:xfrm>
        </p:spPr>
        <p:txBody>
          <a:bodyPr/>
          <a:lstStyle/>
          <a:p>
            <a:pPr eaLnBrk="1" hangingPunct="1"/>
            <a:r>
              <a:rPr lang="en-US" smtClean="0"/>
              <a:t>Parsing: the string of tokens is transformed into a syntactic structure.</a:t>
            </a:r>
          </a:p>
          <a:p>
            <a:pPr eaLnBrk="1" hangingPunct="1"/>
            <a:r>
              <a:rPr lang="en-US" smtClean="0"/>
              <a:t>What happens in a compiler or interpreter is that the list of tokens is converted to a parse tree in memory via a complicated algorithm.</a:t>
            </a:r>
          </a:p>
          <a:p>
            <a:pPr eaLnBrk="1" hangingPunct="1"/>
            <a:endParaRPr lang="en-US" smtClean="0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5486400" y="4648200"/>
            <a:ext cx="762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=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419600" y="5334000"/>
            <a:ext cx="762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sum</a:t>
            </a: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6324600" y="5334000"/>
            <a:ext cx="762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+</a:t>
            </a: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>
            <a:off x="5638800" y="6019800"/>
            <a:ext cx="762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a</a:t>
            </a: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>
            <a:off x="7086600" y="5943600"/>
            <a:ext cx="762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charset="0"/>
              </a:rPr>
              <a:t>b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>
            <a:off x="5105400" y="4876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6248400" y="4876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H="1">
            <a:off x="6172200" y="5638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7010400" y="5638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C05F-D0B6-4C67-9639-7A3D5D529029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>
          <a:xfrm>
            <a:off x="2514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Parsing a complicated equation</a:t>
            </a:r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51"/>
          <a:stretch>
            <a:fillRect/>
          </a:stretch>
        </p:blipFill>
        <p:spPr bwMode="auto">
          <a:xfrm>
            <a:off x="2819400" y="1981201"/>
            <a:ext cx="31623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6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F7F1-5CD5-427A-9284-5D87986A6F67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02" name="Title 1"/>
          <p:cNvSpPr>
            <a:spLocks noGrp="1"/>
          </p:cNvSpPr>
          <p:nvPr>
            <p:ph type="title" idx="4294967295"/>
          </p:nvPr>
        </p:nvSpPr>
        <p:spPr>
          <a:xfrm>
            <a:off x="2514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Parsing a complicated equation</a:t>
            </a:r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1"/>
            <a:ext cx="82677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69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solidFill>
                  <a:schemeClr val="accent2"/>
                </a:solidFill>
              </a:rPr>
              <a:t>Problem Solving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981200" y="1524001"/>
            <a:ext cx="8229600" cy="4373563"/>
          </a:xfrm>
        </p:spPr>
        <p:txBody>
          <a:bodyPr/>
          <a:lstStyle/>
          <a:p>
            <a:pPr eaLnBrk="1" hangingPunct="1"/>
            <a:r>
              <a:rPr lang="en-US" dirty="0" smtClean="0"/>
              <a:t>Algorithm: set of unambiguous instructions to solve a problem</a:t>
            </a:r>
          </a:p>
          <a:p>
            <a:pPr lvl="1" eaLnBrk="1" hangingPunct="1"/>
            <a:r>
              <a:rPr lang="en-US" dirty="0" smtClean="0"/>
              <a:t>Breaking down a problem into a set of sub-problems</a:t>
            </a:r>
          </a:p>
          <a:p>
            <a:pPr lvl="1" eaLnBrk="1" hangingPunct="1"/>
            <a:r>
              <a:rPr lang="en-US" dirty="0" smtClean="0"/>
              <a:t>Example: Clean the house</a:t>
            </a:r>
          </a:p>
          <a:p>
            <a:pPr eaLnBrk="1" hangingPunct="1"/>
            <a:r>
              <a:rPr lang="en-US" dirty="0" smtClean="0"/>
              <a:t>Without instructions – computers cannot do anything at all!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7D75-21F8-432D-943D-D9E5B5AF105D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6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</a:t>
            </a:r>
            <a:r>
              <a:rPr lang="en-US" dirty="0" smtClean="0"/>
              <a:t>system comic</a:t>
            </a:r>
            <a:endParaRPr lang="en-US" dirty="0"/>
          </a:p>
        </p:txBody>
      </p:sp>
      <p:pic>
        <p:nvPicPr>
          <p:cNvPr id="2054" name="Picture 6" descr="alt 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073" y="1690688"/>
            <a:ext cx="4942366" cy="424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69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accent2"/>
                </a:solidFill>
              </a:rPr>
              <a:t>Algorithm Design: Basic concepts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24400"/>
          </a:xfrm>
        </p:spPr>
        <p:txBody>
          <a:bodyPr/>
          <a:lstStyle/>
          <a:p>
            <a:pPr marL="514350" indent="-514350">
              <a:lnSpc>
                <a:spcPct val="80000"/>
              </a:lnSpc>
            </a:pPr>
            <a:r>
              <a:rPr lang="en-US" sz="3000" i="1" dirty="0">
                <a:solidFill>
                  <a:srgbClr val="953735"/>
                </a:solidFill>
              </a:rPr>
              <a:t>Instructions</a:t>
            </a:r>
            <a:r>
              <a:rPr lang="en-US" sz="3000" dirty="0">
                <a:solidFill>
                  <a:srgbClr val="953735"/>
                </a:solidFill>
              </a:rPr>
              <a:t> </a:t>
            </a:r>
            <a:r>
              <a:rPr lang="en-US" sz="3000" dirty="0"/>
              <a:t>– simple and unambiguous</a:t>
            </a:r>
          </a:p>
          <a:p>
            <a:pPr marL="514350" indent="-514350">
              <a:lnSpc>
                <a:spcPct val="80000"/>
              </a:lnSpc>
            </a:pPr>
            <a:r>
              <a:rPr lang="en-US" sz="3000" i="1" dirty="0">
                <a:solidFill>
                  <a:srgbClr val="953735"/>
                </a:solidFill>
              </a:rPr>
              <a:t>Variables</a:t>
            </a:r>
            <a:r>
              <a:rPr lang="en-US" sz="3000" dirty="0">
                <a:solidFill>
                  <a:srgbClr val="953735"/>
                </a:solidFill>
              </a:rPr>
              <a:t> </a:t>
            </a:r>
            <a:r>
              <a:rPr lang="en-US" sz="3000" dirty="0"/>
              <a:t>– input and temporary</a:t>
            </a:r>
          </a:p>
          <a:p>
            <a:pPr marL="514350" indent="-514350">
              <a:lnSpc>
                <a:spcPct val="80000"/>
              </a:lnSpc>
            </a:pPr>
            <a:r>
              <a:rPr lang="en-US" sz="3000" i="1" dirty="0">
                <a:solidFill>
                  <a:srgbClr val="953735"/>
                </a:solidFill>
              </a:rPr>
              <a:t>Sub procedures</a:t>
            </a:r>
            <a:r>
              <a:rPr lang="en-US" sz="3000" dirty="0"/>
              <a:t> – smaller tasks</a:t>
            </a:r>
          </a:p>
          <a:p>
            <a:pPr marL="514350" indent="-514350">
              <a:lnSpc>
                <a:spcPct val="80000"/>
              </a:lnSpc>
            </a:pPr>
            <a:r>
              <a:rPr lang="en-US" sz="3000" i="1" dirty="0">
                <a:solidFill>
                  <a:srgbClr val="953735"/>
                </a:solidFill>
              </a:rPr>
              <a:t>Looping</a:t>
            </a:r>
            <a:r>
              <a:rPr lang="en-US" sz="3000" dirty="0"/>
              <a:t>: </a:t>
            </a:r>
            <a:r>
              <a:rPr lang="en-US" sz="3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3000" dirty="0">
                <a:cs typeface="Courier New" pitchFamily="49" charset="0"/>
              </a:rPr>
              <a:t>each variable,</a:t>
            </a:r>
            <a:r>
              <a:rPr lang="en-US" sz="3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WHILE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sz="2600" dirty="0">
                <a:cs typeface="Courier New" pitchFamily="49" charset="0"/>
              </a:rPr>
              <a:t>Act of repeating tasks</a:t>
            </a:r>
          </a:p>
          <a:p>
            <a:pPr marL="514350" indent="-514350">
              <a:lnSpc>
                <a:spcPct val="80000"/>
              </a:lnSpc>
            </a:pPr>
            <a:r>
              <a:rPr lang="en-US" sz="3000" i="1" dirty="0">
                <a:solidFill>
                  <a:srgbClr val="953735"/>
                </a:solidFill>
                <a:cs typeface="Courier New" pitchFamily="49" charset="0"/>
              </a:rPr>
              <a:t>Conditional statements</a:t>
            </a:r>
            <a:r>
              <a:rPr lang="en-US" sz="3000" dirty="0">
                <a:cs typeface="Courier New" pitchFamily="49" charset="0"/>
              </a:rPr>
              <a:t>: </a:t>
            </a:r>
            <a:r>
              <a:rPr lang="en-US" sz="3000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ELSE</a:t>
            </a:r>
          </a:p>
          <a:p>
            <a:pPr marL="914400" lvl="1" indent="-514350">
              <a:lnSpc>
                <a:spcPct val="80000"/>
              </a:lnSpc>
            </a:pPr>
            <a:r>
              <a:rPr lang="en-US" sz="2600" dirty="0">
                <a:cs typeface="Courier New" pitchFamily="49" charset="0"/>
              </a:rPr>
              <a:t>Selectively execute instructions</a:t>
            </a:r>
          </a:p>
          <a:p>
            <a:pPr marL="914400" lvl="1" indent="-514350">
              <a:lnSpc>
                <a:spcPct val="80000"/>
              </a:lnSpc>
              <a:buNone/>
            </a:pPr>
            <a:endParaRPr lang="en-US" sz="2600" dirty="0">
              <a:cs typeface="Courier New" pitchFamily="49" charset="0"/>
            </a:endParaRPr>
          </a:p>
          <a:p>
            <a:pPr marL="914400" lvl="1" indent="-514350">
              <a:lnSpc>
                <a:spcPct val="80000"/>
              </a:lnSpc>
              <a:buNone/>
            </a:pPr>
            <a:r>
              <a:rPr lang="en-US" sz="2600" dirty="0">
                <a:cs typeface="Courier New" pitchFamily="49" charset="0"/>
              </a:rPr>
              <a:t>               </a:t>
            </a:r>
            <a:endParaRPr lang="en-US" sz="2600" i="1" dirty="0"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B513-2019-457B-9DB0-09D5013A96DD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9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solidFill>
                  <a:schemeClr val="accent2"/>
                </a:solidFill>
              </a:rPr>
              <a:t>Pseudocode: Flowchart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4953000"/>
          </a:xfrm>
        </p:spPr>
        <p:txBody>
          <a:bodyPr/>
          <a:lstStyle/>
          <a:p>
            <a:pPr marL="514350" indent="-514350"/>
            <a:r>
              <a:rPr lang="en-US" smtClean="0"/>
              <a:t>Flowchart: diagram that represents an algorithm</a:t>
            </a:r>
          </a:p>
          <a:p>
            <a:pPr marL="514350" indent="-514350"/>
            <a:r>
              <a:rPr lang="en-US" smtClean="0">
                <a:cs typeface="Courier New" pitchFamily="49" charset="0"/>
              </a:rPr>
              <a:t>Symbols:</a:t>
            </a:r>
          </a:p>
          <a:p>
            <a:pPr marL="914400" lvl="1" indent="-514350">
              <a:buNone/>
            </a:pPr>
            <a:r>
              <a:rPr lang="en-US" smtClean="0">
                <a:cs typeface="Courier New" pitchFamily="49" charset="0"/>
              </a:rPr>
              <a:t>               </a:t>
            </a:r>
            <a:endParaRPr lang="en-US" i="1" smtClean="0"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1494-8D18-4A95-B567-D0B1C38225BA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43200" y="3124200"/>
            <a:ext cx="914400" cy="8382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4191000"/>
            <a:ext cx="1828800" cy="609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Diamond 7"/>
          <p:cNvSpPr/>
          <p:nvPr/>
        </p:nvSpPr>
        <p:spPr>
          <a:xfrm>
            <a:off x="2514600" y="5029200"/>
            <a:ext cx="1524000" cy="1447800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6096794" y="3504406"/>
            <a:ext cx="1066800" cy="158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10"/>
          <p:cNvSpPr txBox="1">
            <a:spLocks noChangeArrowheads="1"/>
          </p:cNvSpPr>
          <p:nvPr/>
        </p:nvSpPr>
        <p:spPr bwMode="auto">
          <a:xfrm>
            <a:off x="3962400" y="3276600"/>
            <a:ext cx="1752600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START</a:t>
            </a:r>
            <a:r>
              <a:rPr lang="en-US">
                <a:latin typeface="Calibri" pitchFamily="34" charset="0"/>
              </a:rPr>
              <a:t> , </a:t>
            </a:r>
            <a:r>
              <a:rPr lang="en-US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</a:t>
            </a:r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9226" name="TextBox 12"/>
          <p:cNvSpPr txBox="1">
            <a:spLocks noChangeArrowheads="1"/>
          </p:cNvSpPr>
          <p:nvPr/>
        </p:nvSpPr>
        <p:spPr bwMode="auto">
          <a:xfrm>
            <a:off x="7239000" y="3352800"/>
            <a:ext cx="3276600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LOOPS, FLOW OF CONTROL</a:t>
            </a:r>
            <a:endParaRPr lang="en-US">
              <a:latin typeface="Calibri" pitchFamily="34" charset="0"/>
            </a:endParaRPr>
          </a:p>
        </p:txBody>
      </p:sp>
      <p:sp>
        <p:nvSpPr>
          <p:cNvPr id="9227" name="TextBox 13"/>
          <p:cNvSpPr txBox="1">
            <a:spLocks noChangeArrowheads="1"/>
          </p:cNvSpPr>
          <p:nvPr/>
        </p:nvSpPr>
        <p:spPr bwMode="auto">
          <a:xfrm>
            <a:off x="4495800" y="4267200"/>
            <a:ext cx="1828800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INSTRUCTIONS</a:t>
            </a:r>
            <a:endParaRPr lang="en-US">
              <a:latin typeface="Calibri" pitchFamily="34" charset="0"/>
            </a:endParaRPr>
          </a:p>
        </p:txBody>
      </p:sp>
      <p:sp>
        <p:nvSpPr>
          <p:cNvPr id="9228" name="TextBox 14"/>
          <p:cNvSpPr txBox="1">
            <a:spLocks noChangeArrowheads="1"/>
          </p:cNvSpPr>
          <p:nvPr/>
        </p:nvSpPr>
        <p:spPr bwMode="auto">
          <a:xfrm>
            <a:off x="4343400" y="5486400"/>
            <a:ext cx="1828800" cy="369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CONDITIONALS</a:t>
            </a:r>
            <a:endParaRPr lang="en-US">
              <a:latin typeface="Calibri" pitchFamily="34" charset="0"/>
            </a:endParaRPr>
          </a:p>
        </p:txBody>
      </p:sp>
      <p:cxnSp>
        <p:nvCxnSpPr>
          <p:cNvPr id="17" name="Straight Arrow Connector 16"/>
          <p:cNvCxnSpPr>
            <a:stCxn id="9225" idx="1"/>
            <a:endCxn id="6" idx="6"/>
          </p:cNvCxnSpPr>
          <p:nvPr/>
        </p:nvCxnSpPr>
        <p:spPr>
          <a:xfrm rot="10800000" flipV="1">
            <a:off x="3657600" y="3460750"/>
            <a:ext cx="304800" cy="82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227" idx="1"/>
            <a:endCxn id="7" idx="3"/>
          </p:cNvCxnSpPr>
          <p:nvPr/>
        </p:nvCxnSpPr>
        <p:spPr>
          <a:xfrm rot="10800000" flipV="1">
            <a:off x="4191000" y="4451350"/>
            <a:ext cx="304800" cy="444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228" idx="1"/>
            <a:endCxn id="8" idx="3"/>
          </p:cNvCxnSpPr>
          <p:nvPr/>
        </p:nvCxnSpPr>
        <p:spPr>
          <a:xfrm rot="10800000" flipV="1">
            <a:off x="4038600" y="5670550"/>
            <a:ext cx="304800" cy="82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226" idx="1"/>
          </p:cNvCxnSpPr>
          <p:nvPr/>
        </p:nvCxnSpPr>
        <p:spPr>
          <a:xfrm rot="10800000" flipV="1">
            <a:off x="6629400" y="3536950"/>
            <a:ext cx="609600" cy="1968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4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solidFill>
                  <a:schemeClr val="accent2"/>
                </a:solidFill>
              </a:rPr>
              <a:t>Pseudocode: Flowchart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DEB4-2666-4A97-B70C-E33CABAD2D5A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244" name="TextBox 17"/>
          <p:cNvSpPr txBox="1">
            <a:spLocks noChangeArrowheads="1"/>
          </p:cNvSpPr>
          <p:nvPr/>
        </p:nvSpPr>
        <p:spPr bwMode="auto">
          <a:xfrm>
            <a:off x="1981200" y="1371601"/>
            <a:ext cx="3810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800" i="1" dirty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/>
            <a:r>
              <a:rPr lang="en-US" sz="2800" i="1" dirty="0">
                <a:solidFill>
                  <a:schemeClr val="tx2"/>
                </a:solidFill>
                <a:latin typeface="Calibri" pitchFamily="34" charset="0"/>
              </a:rPr>
              <a:t>Fixing non functioning lamp algorithm</a:t>
            </a:r>
            <a:endParaRPr lang="en-US" i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45" name="Picture 2" descr="File:LampFlowchart.sv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1"/>
            <a:ext cx="3657600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83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153400" cy="990600"/>
          </a:xfrm>
        </p:spPr>
        <p:txBody>
          <a:bodyPr/>
          <a:lstStyle/>
          <a:p>
            <a:r>
              <a:rPr lang="en-US" dirty="0" smtClean="0"/>
              <a:t>Baking a Cake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00EE-E5E0-4738-A639-670AA0377C16}" type="datetime1">
              <a:rPr lang="en-US" smtClean="0"/>
              <a:t>4/3/2014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52400"/>
            <a:ext cx="4762500" cy="636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18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Implementation</a:t>
            </a:r>
          </a:p>
          <a:p>
            <a:r>
              <a:rPr lang="en-US" dirty="0" smtClean="0"/>
              <a:t>Algorithm Design</a:t>
            </a:r>
          </a:p>
          <a:p>
            <a:pPr lvl="1"/>
            <a:r>
              <a:rPr lang="en-US" dirty="0" smtClean="0"/>
              <a:t>Problem Solving</a:t>
            </a:r>
          </a:p>
          <a:p>
            <a:pPr lvl="1"/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464C-A502-4300-B103-3B74612F46E9}" type="datetime1">
              <a:rPr lang="en-US" smtClean="0"/>
              <a:t>4/3/2014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8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Programming Language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First-generation: Machine language</a:t>
            </a:r>
          </a:p>
          <a:p>
            <a:pPr eaLnBrk="1" hangingPunct="1"/>
            <a:r>
              <a:rPr lang="en-US" altLang="zh-TW" smtClean="0"/>
              <a:t>Second-generation: Assembly language</a:t>
            </a:r>
          </a:p>
          <a:p>
            <a:pPr eaLnBrk="1" hangingPunct="1"/>
            <a:r>
              <a:rPr lang="en-US" altLang="zh-TW" smtClean="0"/>
              <a:t>Third-generation: High-level language</a:t>
            </a:r>
          </a:p>
          <a:p>
            <a:pPr eaLnBrk="1" hangingPunct="1"/>
            <a:r>
              <a:rPr lang="en-US" altLang="zh-TW" smtClean="0"/>
              <a:t>Fourth-generation</a:t>
            </a:r>
          </a:p>
          <a:p>
            <a:pPr eaLnBrk="1" hangingPunct="1"/>
            <a:r>
              <a:rPr lang="en-US" altLang="zh-TW" smtClean="0"/>
              <a:t>(Fifth-generation)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BC53-DBCD-4F14-B3A1-D521A8FAAA34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program can do</a:t>
            </a:r>
            <a:endParaRPr lang="en-US" dirty="0"/>
          </a:p>
        </p:txBody>
      </p:sp>
      <p:pic>
        <p:nvPicPr>
          <p:cNvPr id="1026" name="Picture 2" descr="alt 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149" y="2272937"/>
            <a:ext cx="8518090" cy="279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5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properties of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Readability</a:t>
            </a:r>
          </a:p>
          <a:p>
            <a:r>
              <a:rPr lang="en-US" dirty="0" smtClean="0"/>
              <a:t>Write efficiency</a:t>
            </a:r>
          </a:p>
          <a:p>
            <a:r>
              <a:rPr lang="en-US" dirty="0" smtClean="0"/>
              <a:t>Execute </a:t>
            </a:r>
            <a:r>
              <a:rPr lang="en-US" dirty="0"/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42015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8C32-482E-4127-B474-14BFDC8FC9F5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7772400" cy="142875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zh-TW" smtClean="0"/>
              <a:t>1GL: Machine language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472837"/>
            <a:ext cx="7772400" cy="4724400"/>
          </a:xfrm>
        </p:spPr>
        <p:txBody>
          <a:bodyPr vert="horz" lIns="92075" tIns="46038" rIns="92075" bIns="46038" rtlCol="0">
            <a:normAutofit/>
          </a:bodyPr>
          <a:lstStyle/>
          <a:p>
            <a:pPr marL="342900" lvl="1" indent="0">
              <a:buNone/>
            </a:pPr>
            <a:r>
              <a:rPr lang="en-US" altLang="zh-TW" sz="2200" dirty="0"/>
              <a:t>	A set of primitive instructions built into every computer</a:t>
            </a:r>
          </a:p>
          <a:p>
            <a:pPr marL="342900" lvl="1" indent="0">
              <a:buNone/>
            </a:pPr>
            <a:r>
              <a:rPr lang="en-US" altLang="zh-TW" sz="2200" dirty="0"/>
              <a:t>	The instructions are in the form of binary code</a:t>
            </a:r>
          </a:p>
          <a:p>
            <a:pPr lvl="3"/>
            <a:r>
              <a:rPr lang="en-US" altLang="zh-TW" sz="2050" dirty="0"/>
              <a:t>1101101010011010</a:t>
            </a:r>
          </a:p>
          <a:p>
            <a:pPr marL="685800" lvl="2" indent="0">
              <a:buNone/>
            </a:pPr>
            <a:endParaRPr lang="en-US" altLang="zh-TW" sz="2200" dirty="0"/>
          </a:p>
          <a:p>
            <a:pPr marL="685800" lvl="2" indent="0">
              <a:buNone/>
            </a:pPr>
            <a:r>
              <a:rPr lang="en-US" altLang="zh-TW" sz="2800" dirty="0"/>
              <a:t>Computers can run instructions only in machine language!</a:t>
            </a:r>
          </a:p>
          <a:p>
            <a:pPr lvl="3"/>
            <a:r>
              <a:rPr lang="en-US" sz="2400" dirty="0"/>
              <a:t>Machine code is represented using bytes.</a:t>
            </a:r>
          </a:p>
          <a:p>
            <a:pPr lvl="3"/>
            <a:r>
              <a:rPr lang="en-US" sz="2400" dirty="0"/>
              <a:t>It is tedious to read and write.</a:t>
            </a:r>
          </a:p>
          <a:p>
            <a:pPr lvl="3"/>
            <a:r>
              <a:rPr lang="en-US" sz="2400" dirty="0"/>
              <a:t>Each family of processor (x86, ARM) understands different machine languages.</a:t>
            </a:r>
            <a:endParaRPr lang="en-US" sz="1400" dirty="0"/>
          </a:p>
          <a:p>
            <a:pPr marL="685800" lvl="2" indent="0">
              <a:buNone/>
            </a:pPr>
            <a:endParaRPr lang="en-US" altLang="zh-TW" sz="2200" dirty="0"/>
          </a:p>
        </p:txBody>
      </p:sp>
    </p:spTree>
    <p:extLst>
      <p:ext uri="{BB962C8B-B14F-4D97-AF65-F5344CB8AC3E}">
        <p14:creationId xmlns:p14="http://schemas.microsoft.com/office/powerpoint/2010/main" val="2853386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50E9-CD5B-467D-99D2-48F7D56154A4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7772400" cy="142875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zh-TW" smtClean="0"/>
              <a:t>2GL: Assembly language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71600"/>
            <a:ext cx="7772400" cy="4724400"/>
          </a:xfrm>
        </p:spPr>
        <p:txBody>
          <a:bodyPr vert="horz" lIns="92075" tIns="46038" rIns="92075" bIns="46038" rtlCol="0">
            <a:normAutofit fontScale="85000" lnSpcReduction="10000"/>
          </a:bodyPr>
          <a:lstStyle/>
          <a:p>
            <a:pPr lvl="1" eaLnBrk="1" hangingPunct="1"/>
            <a:r>
              <a:rPr lang="en-US" altLang="zh-TW" sz="2100" dirty="0"/>
              <a:t>Low-level programming language to represent machine-language instructions</a:t>
            </a:r>
          </a:p>
          <a:p>
            <a:pPr lvl="2" eaLnBrk="1" hangingPunct="1"/>
            <a:r>
              <a:rPr lang="en-US" altLang="zh-TW" dirty="0">
                <a:solidFill>
                  <a:srgbClr val="FF0000"/>
                </a:solidFill>
              </a:rPr>
              <a:t>E.g.: </a:t>
            </a:r>
            <a:r>
              <a:rPr lang="en-US" altLang="zh-TW" dirty="0" smtClean="0">
                <a:solidFill>
                  <a:srgbClr val="FF0000"/>
                </a:solidFill>
              </a:rPr>
              <a:t>ADDF3 R1, </a:t>
            </a:r>
            <a:r>
              <a:rPr lang="en-US" altLang="zh-TW" dirty="0">
                <a:solidFill>
                  <a:srgbClr val="FF0000"/>
                </a:solidFill>
              </a:rPr>
              <a:t>R2, R3</a:t>
            </a:r>
          </a:p>
          <a:p>
            <a:pPr lvl="1" eaLnBrk="1" hangingPunct="1"/>
            <a:r>
              <a:rPr lang="en-US" altLang="zh-TW" sz="2100" dirty="0"/>
              <a:t>Assembly code </a:t>
            </a:r>
            <a:r>
              <a:rPr lang="en-US" altLang="zh-TW" sz="2100" dirty="0" smtClean="0"/>
              <a:t>need </a:t>
            </a:r>
            <a:r>
              <a:rPr lang="en-US" altLang="zh-TW" sz="2100" dirty="0"/>
              <a:t>to be converted into machine code by using an assembler</a:t>
            </a:r>
          </a:p>
          <a:p>
            <a:pPr lvl="1" eaLnBrk="1" hangingPunct="1"/>
            <a:r>
              <a:rPr lang="en-US" altLang="zh-TW" sz="2100" dirty="0"/>
              <a:t>Assembly program </a:t>
            </a:r>
          </a:p>
          <a:p>
            <a:pPr lvl="2" eaLnBrk="1" hangingPunct="1"/>
            <a:r>
              <a:rPr lang="en-US" altLang="zh-TW" dirty="0"/>
              <a:t>is platform dependent</a:t>
            </a:r>
          </a:p>
          <a:p>
            <a:pPr lvl="2" eaLnBrk="1" hangingPunct="1"/>
            <a:r>
              <a:rPr lang="en-US" altLang="zh-TW" dirty="0"/>
              <a:t>Combination of mnemonic and machine instruction</a:t>
            </a:r>
          </a:p>
          <a:p>
            <a:pPr lvl="2" eaLnBrk="1" hangingPunct="1"/>
            <a:endParaRPr lang="en-US" altLang="zh-TW" dirty="0"/>
          </a:p>
          <a:p>
            <a:r>
              <a:rPr lang="en-US" dirty="0"/>
              <a:t>Every assembly language instruction has a direct analogue in the form of a machine language instruction.</a:t>
            </a:r>
          </a:p>
          <a:p>
            <a:r>
              <a:rPr lang="en-US" dirty="0"/>
              <a:t>Still difficult to write, but at least readable.</a:t>
            </a:r>
          </a:p>
          <a:p>
            <a:r>
              <a:rPr lang="en-US" dirty="0"/>
              <a:t>Still processor-family specific, since it is directly associated with a machine language.</a:t>
            </a:r>
          </a:p>
          <a:p>
            <a:r>
              <a:rPr lang="en-US" dirty="0"/>
              <a:t>Only used to program when absolutely necessary.</a:t>
            </a:r>
          </a:p>
          <a:p>
            <a:pPr marL="685800" lvl="2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3425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D5BA-5597-49B0-878A-CBBD6936DF63}" type="datetime1">
              <a:rPr lang="en-US" smtClean="0"/>
              <a:t>4/3/2014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C262-BC95-4665-B8D2-69DA9D937F1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0"/>
            <a:ext cx="7772400" cy="1428750"/>
          </a:xfrm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zh-TW" dirty="0" smtClean="0"/>
              <a:t>3GL: High-level language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71600"/>
            <a:ext cx="7772400" cy="4724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/>
            <a:r>
              <a:rPr lang="en-US" altLang="zh-TW" dirty="0" smtClean="0"/>
              <a:t>English-like and easy to learn and program.</a:t>
            </a:r>
            <a:endParaRPr lang="en-US" altLang="zh-TW" dirty="0"/>
          </a:p>
          <a:p>
            <a:pPr lvl="1" eaLnBrk="1" hangingPunct="1"/>
            <a:r>
              <a:rPr lang="en-US" altLang="zh-TW" dirty="0" smtClean="0"/>
              <a:t>E.g.: </a:t>
            </a:r>
          </a:p>
          <a:p>
            <a:pPr lvl="1" eaLnBrk="1" hangingPunct="1"/>
            <a:endParaRPr lang="en-US" altLang="zh-TW" dirty="0" smtClean="0"/>
          </a:p>
          <a:p>
            <a:pPr lvl="2" eaLnBrk="1" hangingPunct="1"/>
            <a:r>
              <a:rPr lang="en-US" altLang="zh-TW" dirty="0" smtClean="0"/>
              <a:t>Area = 5 * 5 * 3.1415;</a:t>
            </a:r>
          </a:p>
          <a:p>
            <a:pPr marL="685800" lvl="2" indent="0">
              <a:buNone/>
            </a:pP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COBOL, FORTRAN, BASIC, Pascal, Ada, C, Visual Basic, Delphi, C++, C#, Java</a:t>
            </a:r>
          </a:p>
          <a:p>
            <a:pPr lvl="1" eaLnBrk="1" hangingPunct="1"/>
            <a:r>
              <a:rPr lang="en-US" altLang="zh-TW" dirty="0" smtClean="0"/>
              <a:t>Source program is compiled into machine code by a compiler and linked to supporting library code by a linker to form an executable file.</a:t>
            </a:r>
          </a:p>
          <a:p>
            <a:pPr marL="342900" lvl="1" indent="0">
              <a:buNone/>
            </a:pPr>
            <a:endParaRPr lang="en-US" altLang="zh-TW" dirty="0" smtClean="0"/>
          </a:p>
          <a:p>
            <a:pPr marL="342900" lvl="1" indent="0">
              <a:buNone/>
            </a:pPr>
            <a:endParaRPr lang="en-US" altLang="zh-TW" dirty="0" smtClean="0"/>
          </a:p>
          <a:p>
            <a:pPr lvl="2"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244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782</Words>
  <Application>Microsoft Office PowerPoint</Application>
  <PresentationFormat>Widescreen</PresentationFormat>
  <Paragraphs>188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新細明體</vt:lpstr>
      <vt:lpstr>Arial</vt:lpstr>
      <vt:lpstr>Calibri</vt:lpstr>
      <vt:lpstr>Calibri Light</vt:lpstr>
      <vt:lpstr>Courier New</vt:lpstr>
      <vt:lpstr>Times New Roman</vt:lpstr>
      <vt:lpstr>Office Theme</vt:lpstr>
      <vt:lpstr>CS105 Introduction to  Computer Concepts  Intro to programming </vt:lpstr>
      <vt:lpstr>Number system comic</vt:lpstr>
      <vt:lpstr>Outline</vt:lpstr>
      <vt:lpstr>Programming Language</vt:lpstr>
      <vt:lpstr>What program can do</vt:lpstr>
      <vt:lpstr>Three properties of programming language</vt:lpstr>
      <vt:lpstr>1GL: Machine language</vt:lpstr>
      <vt:lpstr>2GL: Assembly language</vt:lpstr>
      <vt:lpstr>3GL: High-level language</vt:lpstr>
      <vt:lpstr>4GL / 5GL</vt:lpstr>
      <vt:lpstr>Category (3GL)</vt:lpstr>
      <vt:lpstr>The Binary Machine</vt:lpstr>
      <vt:lpstr>Two types of Translators  (3GL to 1GL)</vt:lpstr>
      <vt:lpstr>Implement a Language</vt:lpstr>
      <vt:lpstr>Implement a Language - Scanning</vt:lpstr>
      <vt:lpstr>Implement a Language - Parsing</vt:lpstr>
      <vt:lpstr>Parsing a complicated equation</vt:lpstr>
      <vt:lpstr>Parsing a complicated equation</vt:lpstr>
      <vt:lpstr>Problem Solving</vt:lpstr>
      <vt:lpstr>Algorithm Design: Basic concepts</vt:lpstr>
      <vt:lpstr>Pseudocode: Flowchart</vt:lpstr>
      <vt:lpstr>Pseudocode: Flowchart</vt:lpstr>
      <vt:lpstr>Baking a Cake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CS105 Introduction to  Computer Concepts  Intro to programming </dc:title>
  <dc:creator>Yang Mu</dc:creator>
  <cp:lastModifiedBy>Yang Mu</cp:lastModifiedBy>
  <cp:revision>14</cp:revision>
  <dcterms:created xsi:type="dcterms:W3CDTF">2014-04-03T01:58:56Z</dcterms:created>
  <dcterms:modified xsi:type="dcterms:W3CDTF">2014-04-03T21:54:34Z</dcterms:modified>
</cp:coreProperties>
</file>