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1DDB-7360-41E2-AB06-53CF672538C5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1F367-DAF1-41EA-81C0-DF4B90C0E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1F367-DAF1-41EA-81C0-DF4B90C0E8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3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0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0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2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FED7-701F-467E-B566-849244CB9510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020E-7D90-40FB-8CB1-A6B4CF04C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3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Introduction to: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CS105</a:t>
            </a:r>
          </a:p>
          <a:p>
            <a:r>
              <a:rPr lang="en-US" dirty="0" smtClean="0"/>
              <a:t>Lecture: Yang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001895"/>
            <a:ext cx="7470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for (</a:t>
            </a:r>
            <a:r>
              <a:rPr lang="en-US" dirty="0" err="1"/>
              <a:t>assignment_statement</a:t>
            </a:r>
            <a:r>
              <a:rPr lang="en-US" dirty="0"/>
              <a:t>; </a:t>
            </a:r>
            <a:r>
              <a:rPr lang="en-US" dirty="0" err="1"/>
              <a:t>boolean_expression</a:t>
            </a:r>
            <a:r>
              <a:rPr lang="en-US" dirty="0"/>
              <a:t>; statement) </a:t>
            </a:r>
            <a:br>
              <a:rPr lang="en-US" dirty="0"/>
            </a:br>
            <a:r>
              <a:rPr lang="en-US" dirty="0"/>
              <a:t>{ </a:t>
            </a:r>
            <a:br>
              <a:rPr lang="en-US" dirty="0"/>
            </a:br>
            <a:r>
              <a:rPr lang="en-US" dirty="0"/>
              <a:t>  // some code 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49159" y="1807754"/>
            <a:ext cx="4934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n-NO" dirty="0"/>
              <a:t>for (i=3; i&gt;0; i=i-1) </a:t>
            </a:r>
            <a:br>
              <a:rPr lang="nn-NO" dirty="0"/>
            </a:br>
            <a:r>
              <a:rPr lang="nn-NO" dirty="0"/>
              <a:t>{ </a:t>
            </a:r>
            <a:br>
              <a:rPr lang="nn-NO" dirty="0"/>
            </a:br>
            <a:r>
              <a:rPr lang="nn-NO" dirty="0"/>
              <a:t>  print(i) </a:t>
            </a:r>
            <a:br>
              <a:rPr lang="nn-NO" dirty="0"/>
            </a:br>
            <a:r>
              <a:rPr lang="nn-NO" dirty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5981" y="5897482"/>
            <a:ext cx="917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loops usually are a more concise form of a while loop.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31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2" y="2722826"/>
            <a:ext cx="263842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9" y="2722827"/>
            <a:ext cx="2638425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16" y="2803790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2699" y="546436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6569" y="5464366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74175" y="546436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9317"/>
            <a:ext cx="2857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61" y="1987855"/>
            <a:ext cx="2667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different sorting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Big O notation.</a:t>
            </a:r>
          </a:p>
          <a:p>
            <a:r>
              <a:rPr lang="en-US" b="1" dirty="0"/>
              <a:t>Big-O notation </a:t>
            </a:r>
            <a:r>
              <a:rPr lang="en-US" dirty="0"/>
              <a:t>is a way of ranking about how much time it takes for an algorithm to execute</a:t>
            </a:r>
          </a:p>
          <a:p>
            <a:r>
              <a:rPr lang="en-US" dirty="0"/>
              <a:t>How many operations will be done  when the program is executed?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of a function f(n) is O(f(n)).</a:t>
            </a:r>
          </a:p>
          <a:p>
            <a:r>
              <a:rPr lang="en-US" dirty="0"/>
              <a:t>Using the Big-O on a function throws away everything but the largest power of n.</a:t>
            </a:r>
          </a:p>
          <a:p>
            <a:pPr lvl="1"/>
            <a:r>
              <a:rPr lang="en-US" dirty="0"/>
              <a:t>The idea behind this is to make analysis simpler.</a:t>
            </a:r>
          </a:p>
          <a:p>
            <a:pPr lvl="1"/>
            <a:r>
              <a:rPr lang="en-US" dirty="0"/>
              <a:t>For example, </a:t>
            </a: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/>
              <a:t>n) = </a:t>
            </a:r>
            <a:r>
              <a:rPr lang="en-US" dirty="0" smtClean="0"/>
              <a:t>O(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O(2n) = O(n).</a:t>
            </a:r>
          </a:p>
          <a:p>
            <a:pPr lvl="1"/>
            <a:r>
              <a:rPr lang="en-US" dirty="0"/>
              <a:t>O(19) = O(1).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Big-O to classify the runtime growth rate of algorithms (how fast an algorithm is depending on the size of its input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 the best case, </a:t>
            </a:r>
            <a:r>
              <a:rPr lang="en-US" dirty="0" err="1"/>
              <a:t>bubblesort</a:t>
            </a:r>
            <a:r>
              <a:rPr lang="en-US" dirty="0"/>
              <a:t> </a:t>
            </a:r>
            <a:r>
              <a:rPr lang="en-US" dirty="0" smtClean="0"/>
              <a:t> visit each element 1 time. It is O(n)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worst </a:t>
            </a:r>
            <a:r>
              <a:rPr lang="en-US" dirty="0" smtClean="0"/>
              <a:t>case, </a:t>
            </a:r>
            <a:r>
              <a:rPr lang="en-US" dirty="0" err="1"/>
              <a:t>bubblesort</a:t>
            </a:r>
            <a:r>
              <a:rPr lang="en-US" dirty="0"/>
              <a:t> visit each element </a:t>
            </a:r>
            <a:r>
              <a:rPr lang="en-US" dirty="0" smtClean="0"/>
              <a:t>n times. It is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In the </a:t>
            </a:r>
            <a:r>
              <a:rPr lang="en-US" dirty="0" smtClean="0"/>
              <a:t>average case</a:t>
            </a:r>
            <a:r>
              <a:rPr lang="en-US" dirty="0"/>
              <a:t>, </a:t>
            </a:r>
            <a:r>
              <a:rPr lang="en-US" dirty="0" err="1"/>
              <a:t>bubblesort</a:t>
            </a:r>
            <a:r>
              <a:rPr lang="en-US" dirty="0"/>
              <a:t> visit each element </a:t>
            </a:r>
            <a:r>
              <a:rPr lang="en-US" dirty="0" smtClean="0"/>
              <a:t>n/2 </a:t>
            </a:r>
            <a:r>
              <a:rPr lang="en-US" dirty="0"/>
              <a:t>times. It is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Hence</a:t>
            </a:r>
            <a:r>
              <a:rPr lang="en-US" dirty="0"/>
              <a:t>, we can say </a:t>
            </a:r>
            <a:r>
              <a:rPr lang="en-US" dirty="0" err="1"/>
              <a:t>bubblesort</a:t>
            </a:r>
            <a:r>
              <a:rPr lang="en-US" dirty="0"/>
              <a:t> is </a:t>
            </a:r>
            <a:r>
              <a:rPr lang="en-US" dirty="0" smtClean="0"/>
              <a:t>O(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err="1"/>
              <a:t>Mergesort</a:t>
            </a:r>
            <a:r>
              <a:rPr lang="en-US" dirty="0"/>
              <a:t> </a:t>
            </a:r>
            <a:r>
              <a:rPr lang="en-US" dirty="0" smtClean="0"/>
              <a:t>visits each element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(n) </a:t>
            </a:r>
            <a:r>
              <a:rPr lang="en-US" dirty="0" smtClean="0"/>
              <a:t>times.</a:t>
            </a:r>
            <a:endParaRPr lang="en-US" dirty="0"/>
          </a:p>
          <a:p>
            <a:pPr lvl="1"/>
            <a:r>
              <a:rPr lang="en-US" dirty="0"/>
              <a:t>Hence, </a:t>
            </a:r>
            <a:r>
              <a:rPr lang="en-US" dirty="0" err="1"/>
              <a:t>mergesort</a:t>
            </a:r>
            <a:r>
              <a:rPr lang="en-US" dirty="0"/>
              <a:t> is </a:t>
            </a:r>
            <a:r>
              <a:rPr lang="en-US" dirty="0" smtClean="0"/>
              <a:t>O(n*log</a:t>
            </a:r>
            <a:r>
              <a:rPr lang="en-US" baseline="-25000" dirty="0" smtClean="0"/>
              <a:t>2 </a:t>
            </a:r>
            <a:r>
              <a:rPr lang="en-US" dirty="0" smtClean="0"/>
              <a:t>(n</a:t>
            </a:r>
            <a:r>
              <a:rPr lang="en-US" dirty="0"/>
              <a:t>)).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runtimes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83617"/>
              </p:ext>
            </p:extLst>
          </p:nvPr>
        </p:nvGraphicFramePr>
        <p:xfrm>
          <a:off x="1223200" y="2005070"/>
          <a:ext cx="9198756" cy="4401936"/>
        </p:xfrm>
        <a:graphic>
          <a:graphicData uri="http://schemas.openxmlformats.org/drawingml/2006/table">
            <a:tbl>
              <a:tblPr/>
              <a:tblGrid>
                <a:gridCol w="2299689"/>
                <a:gridCol w="2299689"/>
                <a:gridCol w="2299689"/>
                <a:gridCol w="2299689"/>
              </a:tblGrid>
              <a:tr h="255068">
                <a:tc>
                  <a:txBody>
                    <a:bodyPr/>
                    <a:lstStyle/>
                    <a:p>
                      <a:r>
                        <a:rPr lang="en-US" sz="1400" dirty="0"/>
                        <a:t>Big-O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Name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Speed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Computations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280">
                <a:tc>
                  <a:txBody>
                    <a:bodyPr/>
                    <a:lstStyle/>
                    <a:p>
                      <a:r>
                        <a:rPr lang="en-US" sz="1400"/>
                        <a:t>O(1)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Constant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Very fast, does not depend on size of input.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Very few, does not depend on size of input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280">
                <a:tc>
                  <a:txBody>
                    <a:bodyPr/>
                    <a:lstStyle/>
                    <a:p>
                      <a:r>
                        <a:rPr lang="en-US" sz="1400"/>
                        <a:t>O(log(n))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Logarithmic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Very fast.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Few, depends only a little bit on size of input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280">
                <a:tc>
                  <a:txBody>
                    <a:bodyPr/>
                    <a:lstStyle/>
                    <a:p>
                      <a:r>
                        <a:rPr lang="en-US" sz="1400"/>
                        <a:t>O(n)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Linear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Fast.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Some, depending linearly on size of input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280">
                <a:tc>
                  <a:txBody>
                    <a:bodyPr/>
                    <a:lstStyle/>
                    <a:p>
                      <a:r>
                        <a:rPr lang="en-US" sz="1400"/>
                        <a:t>O(n*log(n))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n*log(n)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Acceptable.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Depends more on size of input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O(n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Quadratic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Slow.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 lot, depending on size of input. If n doubles, runtime quadruples.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O(n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), O(n</a:t>
                      </a:r>
                      <a:r>
                        <a:rPr lang="en-US" sz="1400" baseline="30000" dirty="0" smtClean="0"/>
                        <a:t>4</a:t>
                      </a:r>
                      <a:r>
                        <a:rPr lang="en-US" sz="1400" dirty="0" smtClean="0"/>
                        <a:t>), </a:t>
                      </a:r>
                      <a:r>
                        <a:rPr lang="en-US" sz="1400" dirty="0"/>
                        <a:t>...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Polynomial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Very slow.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Way too many computations, not very scalable.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O(2</a:t>
                      </a:r>
                      <a:r>
                        <a:rPr lang="en-US" sz="1400" baseline="30000" dirty="0" smtClean="0"/>
                        <a:t>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Exponential runtime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Intractable (worst).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Ridiculous amount of computations, cannot scale.</a:t>
                      </a:r>
                    </a:p>
                  </a:txBody>
                  <a:tcPr marL="70183" marR="70183" marT="35091" marB="350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9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runtimes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Hierarchy of runtimes (lower is faster / more scalable and better).</a:t>
            </a:r>
          </a:p>
          <a:p>
            <a:endParaRPr lang="en-US" dirty="0"/>
          </a:p>
        </p:txBody>
      </p:sp>
      <p:pic>
        <p:nvPicPr>
          <p:cNvPr id="1026" name="Picture 2" descr="http://bigocheatsheet.com/img/big-o-complex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302007"/>
            <a:ext cx="74580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53345"/>
            <a:ext cx="35718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From http://bigocheatsheet.com/img/big-o-complexity.png.</a:t>
            </a:r>
            <a:endParaRPr lang="en-US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the time complexity for searching an element from </a:t>
            </a:r>
            <a:r>
              <a:rPr lang="en-US" dirty="0" smtClean="0"/>
              <a:t>an array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smtClean="0"/>
              <a:t>	O(n)</a:t>
            </a:r>
          </a:p>
          <a:p>
            <a:r>
              <a:rPr lang="en-US" dirty="0" smtClean="0"/>
              <a:t>What is the time complexity for searching an element from a sorted array?</a:t>
            </a:r>
          </a:p>
          <a:p>
            <a:pPr marL="0" indent="0">
              <a:buNone/>
            </a:pPr>
            <a:r>
              <a:rPr lang="en-US" dirty="0" smtClean="0"/>
              <a:t>	O(log</a:t>
            </a:r>
            <a:r>
              <a:rPr lang="en-US" baseline="-25000" dirty="0" smtClean="0"/>
              <a:t>2 </a:t>
            </a:r>
            <a:r>
              <a:rPr lang="en-US" dirty="0" smtClean="0"/>
              <a:t>(n)) at best</a:t>
            </a:r>
            <a:endParaRPr lang="en-US" dirty="0"/>
          </a:p>
          <a:p>
            <a:r>
              <a:rPr lang="en-US" dirty="0" smtClean="0"/>
              <a:t>What is the time complexity to get the median of an array?</a:t>
            </a:r>
          </a:p>
          <a:p>
            <a:pPr marL="0" indent="0">
              <a:buNone/>
            </a:pPr>
            <a:r>
              <a:rPr lang="en-US" dirty="0" smtClean="0"/>
              <a:t>	O(nlog</a:t>
            </a:r>
            <a:r>
              <a:rPr lang="en-US" baseline="-25000" dirty="0" smtClean="0"/>
              <a:t>2 </a:t>
            </a:r>
            <a:r>
              <a:rPr lang="en-US" dirty="0"/>
              <a:t>(n</a:t>
            </a:r>
            <a:r>
              <a:rPr lang="en-US" dirty="0" smtClean="0"/>
              <a:t>))</a:t>
            </a:r>
          </a:p>
          <a:p>
            <a:r>
              <a:rPr lang="en-US" dirty="0"/>
              <a:t>What is the time complexity to get the median </a:t>
            </a:r>
            <a:r>
              <a:rPr lang="en-US" dirty="0" smtClean="0"/>
              <a:t>of a sorted </a:t>
            </a:r>
            <a:r>
              <a:rPr lang="en-US" dirty="0"/>
              <a:t>array? 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O(1)</a:t>
            </a:r>
          </a:p>
          <a:p>
            <a:r>
              <a:rPr lang="en-US" dirty="0"/>
              <a:t>What is the time complexity to get the median of two </a:t>
            </a:r>
            <a:r>
              <a:rPr lang="en-US" dirty="0" smtClean="0"/>
              <a:t>arrays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r>
              <a:rPr lang="en-US" dirty="0"/>
              <a:t>	O((</a:t>
            </a:r>
            <a:r>
              <a:rPr lang="en-US" dirty="0" err="1"/>
              <a:t>m+n</a:t>
            </a:r>
            <a:r>
              <a:rPr lang="en-US" dirty="0"/>
              <a:t>)log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m+n</a:t>
            </a:r>
            <a:r>
              <a:rPr lang="en-US" dirty="0" smtClean="0"/>
              <a:t>))</a:t>
            </a:r>
          </a:p>
          <a:p>
            <a:r>
              <a:rPr lang="en-US" dirty="0" smtClean="0"/>
              <a:t>What is the time complexity to get the median of two sorted arrays?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O((</a:t>
            </a:r>
            <a:r>
              <a:rPr lang="en-US" dirty="0" err="1" smtClean="0"/>
              <a:t>m+n</a:t>
            </a:r>
            <a:r>
              <a:rPr lang="en-US" dirty="0" smtClean="0"/>
              <a:t>)log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m+n</a:t>
            </a:r>
            <a:r>
              <a:rPr lang="en-US" dirty="0" smtClean="0"/>
              <a:t>)) -&gt; O(</a:t>
            </a:r>
            <a:r>
              <a:rPr lang="en-US" dirty="0" err="1" smtClean="0"/>
              <a:t>m+n</a:t>
            </a:r>
            <a:r>
              <a:rPr lang="en-US" dirty="0" smtClean="0"/>
              <a:t>) </a:t>
            </a:r>
            <a:r>
              <a:rPr lang="en-US" dirty="0"/>
              <a:t>-&gt;</a:t>
            </a:r>
            <a:r>
              <a:rPr lang="en-US" dirty="0" smtClean="0"/>
              <a:t> O(log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m+n</a:t>
            </a:r>
            <a:r>
              <a:rPr lang="en-US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7442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categories of </a:t>
            </a:r>
            <a:r>
              <a:rPr lang="en-US" b="1" dirty="0"/>
              <a:t>primitive</a:t>
            </a:r>
            <a:r>
              <a:rPr lang="en-US" dirty="0"/>
              <a:t> data types: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numerical</a:t>
            </a:r>
            <a:r>
              <a:rPr lang="en-US" sz="3600" dirty="0">
                <a:solidFill>
                  <a:srgbClr val="FF0000"/>
                </a:solidFill>
              </a:rPr>
              <a:t>, string, and </a:t>
            </a:r>
            <a:r>
              <a:rPr lang="en-US" sz="3600" dirty="0" err="1">
                <a:solidFill>
                  <a:srgbClr val="FF0000"/>
                </a:solidFill>
              </a:rPr>
              <a:t>boolean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A numerical variable represents a number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 string variable represents text, for example "2" and "</a:t>
            </a:r>
            <a:r>
              <a:rPr lang="en-US" dirty="0" err="1"/>
              <a:t>asdf</a:t>
            </a:r>
            <a:r>
              <a:rPr lang="en-US" dirty="0"/>
              <a:t>". </a:t>
            </a:r>
          </a:p>
          <a:p>
            <a:pPr lvl="0"/>
            <a:r>
              <a:rPr lang="en-US" dirty="0"/>
              <a:t>A </a:t>
            </a:r>
            <a:r>
              <a:rPr lang="en-US" dirty="0" err="1"/>
              <a:t>boolean</a:t>
            </a:r>
            <a:r>
              <a:rPr lang="en-US" dirty="0"/>
              <a:t> represents either true or false.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and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Expression: </a:t>
            </a:r>
            <a:r>
              <a:rPr lang="en-US" sz="3600" dirty="0" smtClean="0"/>
              <a:t>evaluates a value</a:t>
            </a:r>
          </a:p>
          <a:p>
            <a:endParaRPr lang="en-US" b="1" dirty="0"/>
          </a:p>
          <a:p>
            <a:r>
              <a:rPr lang="en-US" b="1" dirty="0" smtClean="0"/>
              <a:t>Statement: </a:t>
            </a:r>
            <a:r>
              <a:rPr lang="en-US" sz="3600" dirty="0" smtClean="0"/>
              <a:t>does not return a value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general kinds of expressions 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numerical </a:t>
            </a:r>
            <a:r>
              <a:rPr lang="en-US" dirty="0"/>
              <a:t>expressions, </a:t>
            </a:r>
            <a:r>
              <a:rPr lang="en-US" dirty="0" err="1"/>
              <a:t>boolean</a:t>
            </a:r>
            <a:r>
              <a:rPr lang="en-US" dirty="0"/>
              <a:t> expressions, and string </a:t>
            </a:r>
            <a:r>
              <a:rPr lang="en-US" dirty="0" smtClean="0"/>
              <a:t>expressions.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Expression contains: </a:t>
            </a:r>
            <a:r>
              <a:rPr lang="en-US" b="1" dirty="0" smtClean="0"/>
              <a:t>terms</a:t>
            </a:r>
            <a:r>
              <a:rPr lang="en-US" dirty="0" smtClean="0"/>
              <a:t> and </a:t>
            </a:r>
            <a:r>
              <a:rPr lang="en-US" b="1" dirty="0" smtClean="0"/>
              <a:t>operators.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Function calls are always expressions.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statement does NOT return a value, but does something.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statement is one or more lines of code.</a:t>
            </a:r>
          </a:p>
          <a:p>
            <a:pPr lvl="1"/>
            <a:r>
              <a:rPr lang="en-US" dirty="0"/>
              <a:t>Every expression is always inside a statement.</a:t>
            </a:r>
          </a:p>
        </p:txBody>
      </p:sp>
    </p:spTree>
    <p:extLst>
      <p:ext uri="{BB962C8B-B14F-4D97-AF65-F5344CB8AC3E}">
        <p14:creationId xmlns:p14="http://schemas.microsoft.com/office/powerpoint/2010/main" val="25523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statements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7695" y="1706087"/>
            <a:ext cx="100134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statements look like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variable_name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some_expression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some_expression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ALWAYS some kind of expression.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this statement is run,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variable_name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now stores the value of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some_expression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a_variable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=4+6 assigns the value 10 to </a:t>
            </a:r>
            <a:r>
              <a:rPr lang="en-US" sz="1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a_variable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a_variable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 now yields 15, and 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a_variable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will print out 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type of assignment statement looks like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takes the current value of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adds one to it, then assigns that value back to the variable 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was 5 before this line of code runs, then </a:t>
            </a:r>
            <a:r>
              <a:rPr 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will be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Flow </a:t>
            </a:r>
            <a:r>
              <a:rPr lang="en-US" dirty="0"/>
              <a:t>control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if</a:t>
            </a:r>
            <a:r>
              <a:rPr lang="en-US" dirty="0"/>
              <a:t> statements, </a:t>
            </a:r>
            <a:r>
              <a:rPr lang="en-US" i="1" dirty="0"/>
              <a:t>while</a:t>
            </a:r>
            <a:r>
              <a:rPr lang="en-US" dirty="0"/>
              <a:t> loops, and </a:t>
            </a:r>
            <a:r>
              <a:rPr lang="en-US" i="1" dirty="0"/>
              <a:t>for</a:t>
            </a:r>
            <a:r>
              <a:rPr lang="en-US" dirty="0"/>
              <a:t> </a:t>
            </a:r>
            <a:r>
              <a:rPr lang="en-US" dirty="0" smtClean="0"/>
              <a:t>loops,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because they make the program skip or repeat some lines of code.</a:t>
            </a:r>
          </a:p>
        </p:txBody>
      </p:sp>
    </p:spTree>
    <p:extLst>
      <p:ext uri="{BB962C8B-B14F-4D97-AF65-F5344CB8AC3E}">
        <p14:creationId xmlns:p14="http://schemas.microsoft.com/office/powerpoint/2010/main" val="17494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6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boolean_expression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US" dirty="0"/>
              <a:t>  // some code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else </a:t>
            </a:r>
          </a:p>
          <a:p>
            <a:pPr marL="0" indent="0">
              <a:buNone/>
            </a:pP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US" dirty="0"/>
              <a:t>  // other code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0532" y="1825625"/>
            <a:ext cx="4934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if (x&gt;70) </a:t>
            </a:r>
            <a:br>
              <a:rPr lang="en-US" dirty="0"/>
            </a:br>
            <a:r>
              <a:rPr lang="en-US" dirty="0"/>
              <a:t>{ </a:t>
            </a:r>
            <a:br>
              <a:rPr lang="en-US" dirty="0"/>
            </a:br>
            <a:r>
              <a:rPr lang="en-US" dirty="0"/>
              <a:t>  print("you pass") </a:t>
            </a:r>
            <a:br>
              <a:rPr lang="en-US" dirty="0"/>
            </a:br>
            <a:r>
              <a:rPr lang="en-US" dirty="0"/>
              <a:t>} </a:t>
            </a:r>
            <a:br>
              <a:rPr lang="en-US" dirty="0"/>
            </a:br>
            <a:r>
              <a:rPr lang="en-US" dirty="0"/>
              <a:t>else </a:t>
            </a:r>
            <a:br>
              <a:rPr lang="en-US" dirty="0"/>
            </a:br>
            <a:r>
              <a:rPr lang="en-US" dirty="0"/>
              <a:t>{ </a:t>
            </a:r>
            <a:br>
              <a:rPr lang="en-US" dirty="0"/>
            </a:br>
            <a:r>
              <a:rPr lang="en-US" dirty="0"/>
              <a:t>  print("you fail") 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5482" y="6176963"/>
            <a:ext cx="798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statements branch, depending on a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expression.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001895"/>
            <a:ext cx="4934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while (</a:t>
            </a:r>
            <a:r>
              <a:rPr lang="en-US" dirty="0" err="1"/>
              <a:t>boolean_expression</a:t>
            </a:r>
            <a:r>
              <a:rPr lang="en-US" dirty="0"/>
              <a:t>) </a:t>
            </a:r>
            <a:br>
              <a:rPr lang="en-US" dirty="0"/>
            </a:br>
            <a:r>
              <a:rPr lang="en-US" dirty="0"/>
              <a:t>{ </a:t>
            </a:r>
            <a:br>
              <a:rPr lang="en-US" dirty="0"/>
            </a:br>
            <a:r>
              <a:rPr lang="en-US" dirty="0"/>
              <a:t>  // some code 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0532" y="1825625"/>
            <a:ext cx="4934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n-NO" dirty="0"/>
              <a:t>i=3 </a:t>
            </a:r>
            <a:br>
              <a:rPr lang="nn-NO" dirty="0"/>
            </a:br>
            <a:r>
              <a:rPr lang="nn-NO" dirty="0"/>
              <a:t>while (i&gt;0) </a:t>
            </a:r>
            <a:br>
              <a:rPr lang="nn-NO" dirty="0"/>
            </a:br>
            <a:r>
              <a:rPr lang="nn-NO" dirty="0"/>
              <a:t>{ </a:t>
            </a:r>
            <a:br>
              <a:rPr lang="nn-NO" dirty="0"/>
            </a:br>
            <a:r>
              <a:rPr lang="nn-NO" dirty="0"/>
              <a:t>  i=i-1 </a:t>
            </a:r>
            <a:br>
              <a:rPr lang="nn-NO" dirty="0"/>
            </a:br>
            <a:r>
              <a:rPr lang="nn-NO" dirty="0"/>
              <a:t>  print(i) </a:t>
            </a:r>
            <a:br>
              <a:rPr lang="nn-NO" dirty="0"/>
            </a:br>
            <a:r>
              <a:rPr lang="nn-NO" dirty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448" y="5964950"/>
            <a:ext cx="1144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while loops keep running some code while a </a:t>
            </a:r>
            <a:r>
              <a:rPr lang="en-US" sz="2800" dirty="0" err="1" smtClean="0"/>
              <a:t>boolean</a:t>
            </a:r>
            <a:r>
              <a:rPr lang="en-US" sz="2800" dirty="0" smtClean="0"/>
              <a:t> expression is true.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5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geog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gia" id="{C1A5AD25-5C91-496C-BADB-50F561477BF7}" vid="{1700E127-F953-4B16-9237-02F736956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geogia</Template>
  <TotalTime>968</TotalTime>
  <Words>559</Words>
  <Application>Microsoft Office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geogia</vt:lpstr>
      <vt:lpstr>Introduction to: Programming</vt:lpstr>
      <vt:lpstr>Data types</vt:lpstr>
      <vt:lpstr>Expressions and Statements</vt:lpstr>
      <vt:lpstr>Expression</vt:lpstr>
      <vt:lpstr>Statement</vt:lpstr>
      <vt:lpstr>Assignment statements</vt:lpstr>
      <vt:lpstr> Flow control statements</vt:lpstr>
      <vt:lpstr>if statements</vt:lpstr>
      <vt:lpstr>while loops</vt:lpstr>
      <vt:lpstr>for loops</vt:lpstr>
      <vt:lpstr>Sorting</vt:lpstr>
      <vt:lpstr>Merge Sort</vt:lpstr>
      <vt:lpstr>Compare different sorting algorithms</vt:lpstr>
      <vt:lpstr>Big-O</vt:lpstr>
      <vt:lpstr>Big-O</vt:lpstr>
      <vt:lpstr>Hierarchy of runtimes</vt:lpstr>
      <vt:lpstr>Hierarchy of runtimes</vt:lpstr>
      <vt:lpstr>Practice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to: Programming</dc:title>
  <dc:creator>Yang Mu</dc:creator>
  <cp:lastModifiedBy>Yang Mu</cp:lastModifiedBy>
  <cp:revision>38</cp:revision>
  <dcterms:created xsi:type="dcterms:W3CDTF">2013-11-13T05:31:07Z</dcterms:created>
  <dcterms:modified xsi:type="dcterms:W3CDTF">2014-04-08T04:16:49Z</dcterms:modified>
</cp:coreProperties>
</file>